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94610"/>
  </p:normalViewPr>
  <p:slideViewPr>
    <p:cSldViewPr snapToGrid="0" snapToObjects="1">
      <p:cViewPr varScale="1">
        <p:scale>
          <a:sx n="110" d="100"/>
          <a:sy n="110"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1"/>
  <c:style val="18"/>
  <c:chart>
    <c:autoTitleDeleted val="1"/>
    <c:plotArea>
      <c:layout/>
      <c:barChart>
        <c:barDir val="col"/>
        <c:grouping val="clustered"/>
        <c:varyColors val="0"/>
        <c:ser>
          <c:idx val="0"/>
          <c:order val="0"/>
          <c:tx>
            <c:strRef>
              <c:f>Sheet1!$B$1</c:f>
              <c:strCache>
                <c:ptCount val="1"/>
                <c:pt idx="0">
                  <c:v>Thalberg</c:v>
                </c:pt>
              </c:strCache>
            </c:strRef>
          </c:tx>
          <c:spPr>
            <a:solidFill>
              <a:srgbClr val="4F81BD"/>
            </a:solidFill>
            <a:effectLst/>
          </c:spPr>
          <c:invertIfNegative val="0"/>
          <c:cat>
            <c:strRef>
              <c:f>Sheet1!$A$2:$A$3</c:f>
              <c:strCache>
                <c:ptCount val="2"/>
                <c:pt idx="0">
                  <c:v>Preis (€/t)</c:v>
                </c:pt>
                <c:pt idx="1">
                  <c:v>Kosten (€/t)</c:v>
                </c:pt>
              </c:strCache>
            </c:strRef>
          </c:cat>
          <c:val>
            <c:numRef>
              <c:f>Sheet1!$B$2:$B$3</c:f>
              <c:numCache>
                <c:formatCode>General</c:formatCode>
                <c:ptCount val="2"/>
                <c:pt idx="0">
                  <c:v>37.0</c:v>
                </c:pt>
                <c:pt idx="1">
                  <c:v>5.0</c:v>
                </c:pt>
              </c:numCache>
            </c:numRef>
          </c:val>
        </c:ser>
        <c:ser>
          <c:idx val="1"/>
          <c:order val="1"/>
          <c:tx>
            <c:strRef>
              <c:f>Sheet1!$C$1</c:f>
              <c:strCache>
                <c:ptCount val="1"/>
                <c:pt idx="0">
                  <c:v>Klatzow</c:v>
                </c:pt>
              </c:strCache>
            </c:strRef>
          </c:tx>
          <c:spPr>
            <a:solidFill>
              <a:srgbClr val="C0504D"/>
            </a:solidFill>
            <a:effectLst/>
          </c:spPr>
          <c:invertIfNegative val="0"/>
          <c:cat>
            <c:strRef>
              <c:f>Sheet1!$A$2:$A$3</c:f>
              <c:strCache>
                <c:ptCount val="2"/>
                <c:pt idx="0">
                  <c:v>Preis (€/t)</c:v>
                </c:pt>
                <c:pt idx="1">
                  <c:v>Kosten (€/t)</c:v>
                </c:pt>
              </c:strCache>
            </c:strRef>
          </c:cat>
          <c:val>
            <c:numRef>
              <c:f>Sheet1!$C$2:$C$3</c:f>
              <c:numCache>
                <c:formatCode>General</c:formatCode>
                <c:ptCount val="2"/>
                <c:pt idx="0">
                  <c:v>37.0</c:v>
                </c:pt>
                <c:pt idx="1">
                  <c:v>4.54</c:v>
                </c:pt>
              </c:numCache>
            </c:numRef>
          </c:val>
        </c:ser>
        <c:dLbls>
          <c:showLegendKey val="0"/>
          <c:showVal val="0"/>
          <c:showCatName val="0"/>
          <c:showSerName val="0"/>
          <c:showPercent val="0"/>
          <c:showBubbleSize val="0"/>
        </c:dLbls>
        <c:gapWidth val="150"/>
        <c:axId val="-1795458480"/>
        <c:axId val="-1795298960"/>
      </c:barChart>
      <c:catAx>
        <c:axId val="-1795458480"/>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30A18"/>
                </a:solidFill>
                <a:latin typeface="Arial"/>
              </a:defRPr>
            </a:pPr>
            <a:endParaRPr lang="de-DE"/>
          </a:p>
        </c:txPr>
        <c:crossAx val="-1795298960"/>
        <c:crosses val="autoZero"/>
        <c:auto val="1"/>
        <c:lblAlgn val="ctr"/>
        <c:lblOffset val="100"/>
        <c:noMultiLvlLbl val="1"/>
      </c:catAx>
      <c:valAx>
        <c:axId val="-1795298960"/>
        <c:scaling>
          <c:orientation val="minMax"/>
          <c:max val="40.0"/>
          <c:min val="0.0"/>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30A18"/>
                </a:solidFill>
                <a:latin typeface="Arial"/>
              </a:defRPr>
            </a:pPr>
            <a:endParaRPr lang="de-DE"/>
          </a:p>
        </c:txPr>
        <c:crossAx val="-1795458480"/>
        <c:crosses val="autoZero"/>
        <c:crossBetween val="between"/>
        <c:majorUnit val="10.0"/>
      </c:valAx>
      <c:spPr>
        <a:noFill/>
        <a:ln>
          <a:noFill/>
        </a:ln>
        <a:effectLst/>
      </c:spPr>
    </c:plotArea>
    <c:legend>
      <c:legendPos val="r"/>
      <c:overlay val="0"/>
    </c:legend>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28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file:///home/oai/share/loickenzin_thalberg.txt#:~:text=Basierend%20auf%20der%20Auswertung%20der,%E2%80%9ERupeltones%E2%80%9C%20gewinnbar" TargetMode="External"/><Relationship Id="rId4" Type="http://schemas.openxmlformats.org/officeDocument/2006/relationships/hyperlink" Target="file:///home/oai/share/loickenzin_klatzow.txt#:~:text=2%2C%20Gutachten%202011,%E2%80%9ERupeltones%E2%80%9C%20gewinnbar" TargetMode="External"/><Relationship Id="rId5" Type="http://schemas.openxmlformats.org/officeDocument/2006/relationships/hyperlink" Target="file:///home/oai/share/loickenzin_thalberg.txt#:~:text=EUR%2037%2C00%20%2F%20t" TargetMode="External"/><Relationship Id="rId6" Type="http://schemas.openxmlformats.org/officeDocument/2006/relationships/hyperlink" Target="file:///home/oai/share/loickenzin_klatzow.txt#:~:text=Wie%20bereits%20in%20Kap,unter%20denselben%20Lieferbedingungen" TargetMode="Externa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file:///home/oai/share/loickenzin_thalberg.txt#:~:text=Basierend%20auf%20der%20Auswertung%20der,%E2%80%9ERupeltones%E2%80%9C%20gewinnbar" TargetMode="External"/><Relationship Id="rId5" Type="http://schemas.openxmlformats.org/officeDocument/2006/relationships/hyperlink" Target="file:///home/oai/share/loickenzin_klatzow.txt#:~:text=2%2C%20Gutachten%202011,%E2%80%9ERupeltones%E2%80%9C%20gewinnbar" TargetMode="External"/><Relationship Id="rId6" Type="http://schemas.openxmlformats.org/officeDocument/2006/relationships/hyperlink" Target="file:///home/oai/share/loickenzin_thalberg.txt#:~:text=Zur%20Erlangung%20eines%20Rahmenbetriebsplanes%20gem%C3%A4%C3%9F,folgende%20Kriterien%20betrachtet%20werden%3A%20%E2%80%A2" TargetMode="External"/><Relationship Id="rId7" Type="http://schemas.openxmlformats.org/officeDocument/2006/relationships/hyperlink" Target="file:///home/oai/share/loickenzin_klatzow.txt#:~:text=Gem%C3%A4%C3%9F%20des%20Regionalen%20Raumentwicklungsprogramms%20,Anlage%204%2C%20Gutachten%202011" TargetMode="Externa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file:///home/oai/share/loickenzin_thalberg.txt#:~:text=Gem%C3%A4%C3%9F%20der%20Stellungnahme%20der%20Fa,folgende%20Einsatzgebiete%20verwendet%20werden%3A%20%E2%80%A2" TargetMode="External"/><Relationship Id="rId4" Type="http://schemas.openxmlformats.org/officeDocument/2006/relationships/hyperlink" Target="file:///home/oai/share/loickenzin_thalberg.txt#:~:text=Entscheidend%20f%C3%BCr%20die%20Verwendung%20als,FIM%20angegebenen%20folgenden%20Kriterien%3A%20%E2%88%92" TargetMode="Externa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file:///home/oai/share/loickenzin_thalberg.txt#:~:text=Basierend%20auf%20der%20Auswertung%20der,%E2%80%9ERupeltones%E2%80%9C%20gewinnbar" TargetMode="External"/><Relationship Id="rId4" Type="http://schemas.openxmlformats.org/officeDocument/2006/relationships/hyperlink" Target="file:///home/oai/share/loickenzin_klatzow.txt#:~:text=2%2C%20Gutachten%202011,%E2%80%9ERupeltones%E2%80%9C%20gewinnbar" TargetMode="External"/><Relationship Id="rId5" Type="http://schemas.openxmlformats.org/officeDocument/2006/relationships/hyperlink" Target="file:///home/oai/share/loickenzin_thalberg.txt#:~:text=Insofern%20kann%20das%20zu%20beseitigende,200%20m%C2%B3" TargetMode="External"/><Relationship Id="rId6" Type="http://schemas.openxmlformats.org/officeDocument/2006/relationships/hyperlink" Target="file:///home/oai/share/loickenzin_klatzow.txt#:~:text=Abraum" TargetMode="External"/><Relationship Id="rId7" Type="http://schemas.openxmlformats.org/officeDocument/2006/relationships/hyperlink" Target="file:///home/oai/share/loickenzin_thalberg.txt#:~:text=EUR%2037%2C00%20%2F%20t" TargetMode="External"/><Relationship Id="rId8" Type="http://schemas.openxmlformats.org/officeDocument/2006/relationships/hyperlink" Target="file:///home/oai/share/loickenzin_klatzow.txt#:~:text=Wie%20bereits%20in%20Kap,unter%20denselben%20Lieferbedingungen" TargetMode="Externa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hyperlink" Target="file:///home/oai/share/loickenzin_thalberg.txt#:~:text=Insofern%20kann%20das%20zu%20beseitigende,200%20m%C2%B3" TargetMode="External"/><Relationship Id="rId5" Type="http://schemas.openxmlformats.org/officeDocument/2006/relationships/hyperlink" Target="file:///home/oai/share/loickenzin_klatzow.txt#:~:text=Grundst%C3%BCckserwerb%20inkl,insgesamt%20folgende%20Kosten%20zu%20ber%C3%BCcksichtigen" TargetMode="External"/><Relationship Id="rId6" Type="http://schemas.openxmlformats.org/officeDocument/2006/relationships/hyperlink" Target="file:///home/oai/share/loickenzin_klatzow.txt#:~:text=Abraum" TargetMode="Externa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file:///home/oai/share/loickenzin_thalberg.txt#:~:text=Das%20BWE,ROG%29%20durchgef%C3%BChrt%20werden" TargetMode="External"/><Relationship Id="rId4" Type="http://schemas.openxmlformats.org/officeDocument/2006/relationships/hyperlink" Target="file:///home/oai/share/loickenzin_klatzow.txt#:~:text=Gem%C3%A4%C3%9F%20des%20Regionalen%20Raumentwicklungsprogramms%20,Anlage%204%2C%20Gutachten%202011" TargetMode="External"/><Relationship Id="rId5" Type="http://schemas.openxmlformats.org/officeDocument/2006/relationships/hyperlink" Target="file:///home/oai/share/loickenzin_thalberg.txt#:~:text=Planungskosten" TargetMode="External"/><Relationship Id="rId6" Type="http://schemas.openxmlformats.org/officeDocument/2006/relationships/hyperlink" Target="file:///home/oai/share/loickenzin_klatzow.txt#:~:text=Grundst%C3%BCckserwerb%20inkl,insgesamt%20folgende%20Kosten%20zu%20ber%C3%BCcksichtigen" TargetMode="External"/><Relationship Id="rId7" Type="http://schemas.openxmlformats.org/officeDocument/2006/relationships/hyperlink" Target="file:///home/oai/share/loickenzin_klatzow.txt#:~:text=Mit%20Datum%20vom%2025,Anlage%201%5D%20ersichtlich" TargetMode="Externa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file:///home/oai/share/loickenzin_thalberg.txt#:~:text=Gem%C3%A4%C3%9F%20der%20Stellungnahme%20der%20Fa,folgende%20Einsatzgebiete%20verwendet%20werden%3A%20%E2%80%A2" TargetMode="External"/><Relationship Id="rId4" Type="http://schemas.openxmlformats.org/officeDocument/2006/relationships/hyperlink" Target="file:///home/oai/share/loickenzin_thalberg.txt#:~:text=Entscheidend%20f%C3%BCr%20die%20Verwendung%20als,FIM%20angegebenen%20folgenden%20Kriterien%3A%20%E2%88%92" TargetMode="External"/><Relationship Id="rId5" Type="http://schemas.openxmlformats.org/officeDocument/2006/relationships/hyperlink" Target="file:///home/oai/share/loickenzin_klatzow.txt#:~:text=Gem%C3%A4%C3%9F%20des%20Regionalen%20Raumentwicklungsprogramms%20,Anlage%204%2C%20Gutachten%202011" TargetMode="External"/><Relationship Id="rId6" Type="http://schemas.openxmlformats.org/officeDocument/2006/relationships/hyperlink" Target="file:///home/oai/share/loickenzin_thalberg.txt#:~:text=Planungskosten" TargetMode="Externa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file:///home/oai/share/loickenzin_thalberg.txt#:~:text=Basierend%20auf%20der%20Auswertung%20der,%E2%80%9ERupeltones%E2%80%9C%20gewinnbar" TargetMode="External"/><Relationship Id="rId4" Type="http://schemas.openxmlformats.org/officeDocument/2006/relationships/hyperlink" Target="file:///home/oai/share/loickenzin_klatzow.txt#:~:text=2%2C%20Gutachten%202011,%E2%80%9ERupeltones%E2%80%9C%20gewinnbar" TargetMode="External"/><Relationship Id="rId5" Type="http://schemas.openxmlformats.org/officeDocument/2006/relationships/hyperlink" Target="file:///home/oai/share/loickenzin_thalberg.txt#:~:text=EUR%2037%2C00%20%2F%20t" TargetMode="External"/><Relationship Id="rId6" Type="http://schemas.openxmlformats.org/officeDocument/2006/relationships/hyperlink" Target="file:///home/oai/share/loickenzin_klatzow.txt#:~:text=Wie%20bereits%20in%20Kap,unter%20denselben%20Lieferbedingungen" TargetMode="Externa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3" name="Text 0"/>
          <p:cNvSpPr/>
          <p:nvPr/>
        </p:nvSpPr>
        <p:spPr>
          <a:xfrm>
            <a:off x="152036" y="-341711"/>
            <a:ext cx="7185583" cy="4971584"/>
          </a:xfrm>
          <a:prstGeom prst="rect">
            <a:avLst/>
          </a:prstGeom>
          <a:noFill/>
          <a:ln/>
        </p:spPr>
        <p:txBody>
          <a:bodyPr wrap="square" rtlCol="0" anchor="ctr"/>
          <a:lstStyle/>
          <a:p>
            <a:r>
              <a:rPr lang="en-US" sz="2000" b="1" dirty="0" smtClean="0">
                <a:solidFill>
                  <a:srgbClr val="030A18"/>
                </a:solidFill>
              </a:rPr>
              <a:t> </a:t>
            </a:r>
            <a:r>
              <a:rPr lang="en-US" sz="2000" b="1" dirty="0" err="1" smtClean="0">
                <a:solidFill>
                  <a:srgbClr val="030A18"/>
                </a:solidFill>
              </a:rPr>
              <a:t>Bestätigte</a:t>
            </a:r>
            <a:r>
              <a:rPr lang="en-US" sz="2000" b="1" dirty="0" smtClean="0">
                <a:solidFill>
                  <a:srgbClr val="030A18"/>
                </a:solidFill>
              </a:rPr>
              <a:t> </a:t>
            </a:r>
            <a:r>
              <a:rPr lang="en-US" sz="2000" b="1" dirty="0" err="1" smtClean="0">
                <a:solidFill>
                  <a:srgbClr val="030A18"/>
                </a:solidFill>
              </a:rPr>
              <a:t>Rohstofflagerstätte</a:t>
            </a:r>
            <a:r>
              <a:rPr lang="en-US" sz="2000" b="1" dirty="0">
                <a:solidFill>
                  <a:srgbClr val="030A18"/>
                </a:solidFill>
              </a:rPr>
              <a:t/>
            </a:r>
            <a:br>
              <a:rPr lang="en-US" sz="2000" b="1" dirty="0">
                <a:solidFill>
                  <a:srgbClr val="030A18"/>
                </a:solidFill>
              </a:rPr>
            </a:br>
            <a:r>
              <a:rPr lang="en-US" sz="2000" b="1" dirty="0" smtClean="0">
                <a:solidFill>
                  <a:srgbClr val="030A18"/>
                </a:solidFill>
              </a:rPr>
              <a:t>  </a:t>
            </a:r>
            <a:r>
              <a:rPr lang="en-US" sz="2000" b="1" dirty="0" err="1" smtClean="0">
                <a:solidFill>
                  <a:srgbClr val="030A18"/>
                </a:solidFill>
              </a:rPr>
              <a:t>Bundesrepublik</a:t>
            </a:r>
            <a:r>
              <a:rPr lang="en-US" sz="2000" b="1" dirty="0" smtClean="0">
                <a:solidFill>
                  <a:srgbClr val="030A18"/>
                </a:solidFill>
              </a:rPr>
              <a:t> </a:t>
            </a:r>
            <a:r>
              <a:rPr lang="en-US" sz="2000" b="1" dirty="0" smtClean="0">
                <a:solidFill>
                  <a:srgbClr val="030A18"/>
                </a:solidFill>
              </a:rPr>
              <a:t>Deutschland</a:t>
            </a:r>
            <a:br>
              <a:rPr lang="en-US" sz="2000" b="1" dirty="0" smtClean="0">
                <a:solidFill>
                  <a:srgbClr val="030A18"/>
                </a:solidFill>
              </a:rPr>
            </a:br>
            <a:r>
              <a:rPr lang="en-US" sz="2000" b="1" dirty="0" smtClean="0">
                <a:solidFill>
                  <a:srgbClr val="030A18"/>
                </a:solidFill>
              </a:rPr>
              <a:t/>
            </a:r>
            <a:br>
              <a:rPr lang="en-US" sz="2000" b="1" dirty="0" smtClean="0">
                <a:solidFill>
                  <a:srgbClr val="030A18"/>
                </a:solidFill>
              </a:rPr>
            </a:br>
            <a:r>
              <a:rPr lang="en-US" sz="2000" b="1" dirty="0">
                <a:solidFill>
                  <a:srgbClr val="030A18"/>
                </a:solidFill>
              </a:rPr>
              <a:t> </a:t>
            </a:r>
            <a:r>
              <a:rPr lang="en-US" sz="2000" b="1" dirty="0" smtClean="0">
                <a:solidFill>
                  <a:srgbClr val="030A18"/>
                </a:solidFill>
              </a:rPr>
              <a:t> Proven </a:t>
            </a:r>
            <a:r>
              <a:rPr lang="en-US" sz="2000" b="1" dirty="0">
                <a:solidFill>
                  <a:srgbClr val="030A18"/>
                </a:solidFill>
              </a:rPr>
              <a:t>raw material </a:t>
            </a:r>
            <a:r>
              <a:rPr lang="en-US" sz="2000" b="1" dirty="0" smtClean="0">
                <a:solidFill>
                  <a:srgbClr val="030A18"/>
                </a:solidFill>
              </a:rPr>
              <a:t>deposits</a:t>
            </a:r>
            <a:br>
              <a:rPr lang="en-US" sz="2000" b="1" dirty="0" smtClean="0">
                <a:solidFill>
                  <a:srgbClr val="030A18"/>
                </a:solidFill>
              </a:rPr>
            </a:br>
            <a:r>
              <a:rPr lang="en-US" sz="2000" b="1" dirty="0" smtClean="0">
                <a:solidFill>
                  <a:srgbClr val="030A18"/>
                </a:solidFill>
              </a:rPr>
              <a:t>        mining deposits </a:t>
            </a:r>
            <a:r>
              <a:rPr lang="en-US" sz="2000" b="1" dirty="0">
                <a:solidFill>
                  <a:srgbClr val="030A18"/>
                </a:solidFill>
              </a:rPr>
              <a:t>in </a:t>
            </a:r>
            <a:r>
              <a:rPr lang="en-US" sz="2000" b="1" dirty="0" smtClean="0">
                <a:solidFill>
                  <a:srgbClr val="030A18"/>
                </a:solidFill>
              </a:rPr>
              <a:t>the</a:t>
            </a:r>
            <a:br>
              <a:rPr lang="en-US" sz="2000" b="1" dirty="0" smtClean="0">
                <a:solidFill>
                  <a:srgbClr val="030A18"/>
                </a:solidFill>
              </a:rPr>
            </a:br>
            <a:r>
              <a:rPr lang="en-US" sz="2000" b="1" dirty="0" smtClean="0">
                <a:solidFill>
                  <a:srgbClr val="030A18"/>
                </a:solidFill>
              </a:rPr>
              <a:t> Federal </a:t>
            </a:r>
            <a:r>
              <a:rPr lang="en-US" sz="2000" b="1" dirty="0">
                <a:solidFill>
                  <a:srgbClr val="030A18"/>
                </a:solidFill>
              </a:rPr>
              <a:t>Republic of Germany </a:t>
            </a:r>
            <a:r>
              <a:rPr lang="en-US" sz="2200" b="1" dirty="0" smtClean="0">
                <a:solidFill>
                  <a:srgbClr val="030A18"/>
                </a:solidFill>
              </a:rPr>
              <a:t/>
            </a:r>
            <a:br>
              <a:rPr lang="en-US" sz="2200" b="1" dirty="0" smtClean="0">
                <a:solidFill>
                  <a:srgbClr val="030A18"/>
                </a:solidFill>
              </a:rPr>
            </a:br>
            <a:endParaRPr lang="en-US" sz="2200" dirty="0"/>
          </a:p>
          <a:p>
            <a:pPr marL="0" indent="0" algn="l">
              <a:buNone/>
            </a:pPr>
            <a:r>
              <a:rPr lang="en-US" sz="2500" b="1" dirty="0" smtClean="0">
                <a:solidFill>
                  <a:srgbClr val="030A18"/>
                </a:solidFill>
              </a:rPr>
              <a:t>   </a:t>
            </a:r>
            <a:endParaRPr lang="en-US" sz="2500" dirty="0"/>
          </a:p>
        </p:txBody>
      </p:sp>
      <p:sp>
        <p:nvSpPr>
          <p:cNvPr id="4" name="Text 1"/>
          <p:cNvSpPr/>
          <p:nvPr/>
        </p:nvSpPr>
        <p:spPr>
          <a:xfrm>
            <a:off x="445625" y="3701585"/>
            <a:ext cx="5052349" cy="1270900"/>
          </a:xfrm>
          <a:prstGeom prst="rect">
            <a:avLst/>
          </a:prstGeom>
          <a:noFill/>
          <a:ln/>
        </p:spPr>
        <p:txBody>
          <a:bodyPr wrap="square" rtlCol="0" anchor="ctr"/>
          <a:lstStyle/>
          <a:p>
            <a:pPr marL="0" indent="0" algn="l">
              <a:buNone/>
            </a:pPr>
            <a:r>
              <a:rPr lang="en-US" sz="1200" i="1" dirty="0">
                <a:solidFill>
                  <a:srgbClr val="030A18"/>
                </a:solidFill>
              </a:rPr>
              <a:t>Rupelton-Lagerstätten Loickenzin, Klatzow &amp; </a:t>
            </a:r>
            <a:r>
              <a:rPr lang="en-US" sz="1200" i="1" dirty="0" err="1" smtClean="0">
                <a:solidFill>
                  <a:srgbClr val="030A18"/>
                </a:solidFill>
              </a:rPr>
              <a:t>Thalberg</a:t>
            </a:r>
            <a:r>
              <a:rPr lang="en-US" sz="1200" i="1" dirty="0" smtClean="0">
                <a:solidFill>
                  <a:srgbClr val="030A18"/>
                </a:solidFill>
              </a:rPr>
              <a:t> - Deutschland</a:t>
            </a:r>
            <a:r>
              <a:rPr lang="en-US" sz="1200" i="1" dirty="0">
                <a:solidFill>
                  <a:srgbClr val="030A18"/>
                </a:solidFill>
              </a:rPr>
              <a:t>
Rupelton clay deposits Loickenzin, Klatzow &amp; </a:t>
            </a:r>
            <a:r>
              <a:rPr lang="en-US" sz="1200" i="1" dirty="0" err="1" smtClean="0">
                <a:solidFill>
                  <a:srgbClr val="030A18"/>
                </a:solidFill>
              </a:rPr>
              <a:t>Thalberg</a:t>
            </a:r>
            <a:r>
              <a:rPr lang="en-US" sz="1200" i="1" dirty="0" smtClean="0">
                <a:solidFill>
                  <a:srgbClr val="030A18"/>
                </a:solidFill>
              </a:rPr>
              <a:t> - Germany</a:t>
            </a:r>
            <a:endParaRPr lang="en-US" sz="1200" dirty="0"/>
          </a:p>
        </p:txBody>
      </p:sp>
      <p:sp>
        <p:nvSpPr>
          <p:cNvPr id="5" name="Text 2"/>
          <p:cNvSpPr/>
          <p:nvPr/>
        </p:nvSpPr>
        <p:spPr>
          <a:xfrm>
            <a:off x="457200" y="4572000"/>
            <a:ext cx="3657600" cy="365760"/>
          </a:xfrm>
          <a:prstGeom prst="rect">
            <a:avLst/>
          </a:prstGeom>
          <a:noFill/>
          <a:ln/>
        </p:spPr>
        <p:txBody>
          <a:bodyPr wrap="square" rtlCol="0" anchor="ctr"/>
          <a:lstStyle/>
          <a:p>
            <a:pPr marL="0" indent="0" algn="l">
              <a:buNone/>
            </a:pPr>
            <a:r>
              <a:rPr lang="en-US" sz="1200" dirty="0" smtClean="0">
                <a:solidFill>
                  <a:srgbClr val="030A18"/>
                </a:solidFill>
              </a:rPr>
              <a:t>24.03</a:t>
            </a:r>
            <a:r>
              <a:rPr lang="en-US" sz="1200" dirty="0" smtClean="0">
                <a:solidFill>
                  <a:srgbClr val="030A18"/>
                </a:solidFill>
              </a:rPr>
              <a:t>. </a:t>
            </a:r>
            <a:r>
              <a:rPr lang="en-US" sz="1200" dirty="0">
                <a:solidFill>
                  <a:srgbClr val="030A18"/>
                </a:solidFill>
              </a:rPr>
              <a:t>2026</a:t>
            </a:r>
            <a:endParaRPr lang="en-US" sz="1200" dirty="0"/>
          </a:p>
        </p:txBody>
      </p:sp>
      <p:pic>
        <p:nvPicPr>
          <p:cNvPr id="6" name="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968" y="4316498"/>
            <a:ext cx="582023" cy="552663"/>
          </a:xfrm>
          <a:prstGeom prst="rect">
            <a:avLst/>
          </a:prstGeom>
        </p:spPr>
      </p:pic>
      <p:pic>
        <p:nvPicPr>
          <p:cNvPr id="7" name="Bild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3345" y="418254"/>
            <a:ext cx="5084761" cy="28474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274320" y="274320"/>
            <a:ext cx="8595360" cy="502920"/>
          </a:xfrm>
          <a:prstGeom prst="rect">
            <a:avLst/>
          </a:prstGeom>
          <a:noFill/>
          <a:ln/>
        </p:spPr>
        <p:txBody>
          <a:bodyPr wrap="square" rtlCol="0" anchor="ctr"/>
          <a:lstStyle/>
          <a:p>
            <a:pPr marL="0" indent="0">
              <a:buNone/>
            </a:pPr>
            <a:r>
              <a:rPr lang="en-US" sz="2400" dirty="0">
                <a:solidFill>
                  <a:srgbClr val="030A18"/>
                </a:solidFill>
                <a:latin typeface="Arial" pitchFamily="34" charset="0"/>
                <a:ea typeface="Arial" pitchFamily="34" charset="-122"/>
                <a:cs typeface="Arial" pitchFamily="34" charset="-120"/>
              </a:rPr>
              <a:t>Zusammenfassung / Executive summary</a:t>
            </a:r>
            <a:endParaRPr lang="en-US" sz="2400" dirty="0"/>
          </a:p>
        </p:txBody>
      </p:sp>
      <p:sp>
        <p:nvSpPr>
          <p:cNvPr id="3" name="Text 1"/>
          <p:cNvSpPr/>
          <p:nvPr/>
        </p:nvSpPr>
        <p:spPr>
          <a:xfrm>
            <a:off x="457200" y="1005840"/>
            <a:ext cx="3906456" cy="3200400"/>
          </a:xfrm>
          <a:prstGeom prst="rect">
            <a:avLst/>
          </a:prstGeom>
          <a:noFill/>
          <a:ln/>
        </p:spPr>
        <p:txBody>
          <a:bodyPr wrap="square" lIns="1270" tIns="1270" rIns="1270" bIns="1270" rtlCol="0" anchor="t"/>
          <a:lstStyle/>
          <a:p>
            <a:pPr marL="190500" indent="-190500">
              <a:buSzPct val="100000"/>
              <a:buChar char="•"/>
            </a:pPr>
            <a:r>
              <a:rPr lang="en-US" sz="1200" dirty="0">
                <a:solidFill>
                  <a:srgbClr val="030A18"/>
                </a:solidFill>
              </a:rPr>
              <a:t>Verifizierte Vorräte: mind. 12 Mio. t (Thalberg) &amp; 24 Mio. t (Klatzow) Rupelton</a:t>
            </a:r>
            <a:endParaRPr lang="en-US" sz="1200" dirty="0"/>
          </a:p>
          <a:p>
            <a:pPr marL="190500" indent="-190500">
              <a:buSzPct val="100000"/>
              <a:buChar char="•"/>
            </a:pPr>
            <a:r>
              <a:rPr lang="en-US" sz="1200" dirty="0">
                <a:solidFill>
                  <a:srgbClr val="030A18"/>
                </a:solidFill>
              </a:rPr>
              <a:t>Hoch quellfähiger Bentonit (35–40 % Schichtsilikate) – geeignet für Abdichtungen &amp; hochwertige Baukeramik</a:t>
            </a:r>
            <a:endParaRPr lang="en-US" sz="1200" dirty="0"/>
          </a:p>
          <a:p>
            <a:pPr marL="190500" indent="-190500">
              <a:buSzPct val="100000"/>
              <a:buChar char="•"/>
            </a:pPr>
            <a:r>
              <a:rPr lang="en-US" sz="1200" dirty="0">
                <a:solidFill>
                  <a:srgbClr val="030A18"/>
                </a:solidFill>
              </a:rPr>
              <a:t>Produktpreis (FIM): 37 €/t; Gewinnungskosten: 5 €/t (Thalberg) &amp; 4,54 €/t (Klatzow)</a:t>
            </a:r>
            <a:endParaRPr lang="en-US" sz="1200" dirty="0"/>
          </a:p>
          <a:p>
            <a:pPr marL="190500" indent="-190500">
              <a:buSzPct val="100000"/>
              <a:buChar char="•"/>
            </a:pPr>
            <a:r>
              <a:rPr lang="en-US" sz="1200" dirty="0">
                <a:solidFill>
                  <a:srgbClr val="030A18"/>
                </a:solidFill>
              </a:rPr>
              <a:t>Netto-Marktwert: </a:t>
            </a:r>
            <a:r>
              <a:rPr lang="en-US" sz="1200" dirty="0" smtClean="0">
                <a:solidFill>
                  <a:srgbClr val="030A18"/>
                </a:solidFill>
              </a:rPr>
              <a:t>≈ 384</a:t>
            </a:r>
            <a:r>
              <a:rPr lang="en-US" sz="1200" dirty="0">
                <a:solidFill>
                  <a:srgbClr val="030A18"/>
                </a:solidFill>
              </a:rPr>
              <a:t> Mio. € (Thalberg) &amp; </a:t>
            </a:r>
            <a:r>
              <a:rPr lang="en-US" sz="1200" dirty="0" smtClean="0">
                <a:solidFill>
                  <a:srgbClr val="030A18"/>
                </a:solidFill>
              </a:rPr>
              <a:t>≈ 779</a:t>
            </a:r>
            <a:r>
              <a:rPr lang="en-US" sz="1200" dirty="0">
                <a:solidFill>
                  <a:srgbClr val="030A18"/>
                </a:solidFill>
              </a:rPr>
              <a:t> Mio. € (Klatzow) – konservatives Minimum</a:t>
            </a:r>
            <a:endParaRPr lang="en-US" sz="1200" dirty="0"/>
          </a:p>
          <a:p>
            <a:pPr marL="190500" indent="-190500">
              <a:buSzPct val="100000"/>
              <a:buChar char="•"/>
            </a:pPr>
            <a:r>
              <a:rPr lang="en-US" sz="1200" dirty="0">
                <a:solidFill>
                  <a:srgbClr val="030A18"/>
                </a:solidFill>
              </a:rPr>
              <a:t>Nur 30 ha bzw. 49 ha untersucht – weitere Reserven möglich</a:t>
            </a:r>
            <a:endParaRPr lang="en-US" sz="1200" dirty="0"/>
          </a:p>
        </p:txBody>
      </p:sp>
      <p:sp>
        <p:nvSpPr>
          <p:cNvPr id="4" name="Text 2"/>
          <p:cNvSpPr/>
          <p:nvPr/>
        </p:nvSpPr>
        <p:spPr>
          <a:xfrm>
            <a:off x="4800600" y="1005840"/>
            <a:ext cx="4069080" cy="3200400"/>
          </a:xfrm>
          <a:prstGeom prst="rect">
            <a:avLst/>
          </a:prstGeom>
          <a:noFill/>
          <a:ln/>
        </p:spPr>
        <p:txBody>
          <a:bodyPr wrap="square" lIns="1270" tIns="1270" rIns="1270" bIns="1270" rtlCol="0" anchor="t"/>
          <a:lstStyle/>
          <a:p>
            <a:pPr marL="190500" indent="-190500">
              <a:buSzPct val="100000"/>
              <a:buChar char="•"/>
            </a:pPr>
            <a:r>
              <a:rPr lang="en-US" sz="1200" dirty="0">
                <a:solidFill>
                  <a:srgbClr val="030A18"/>
                </a:solidFill>
              </a:rPr>
              <a:t>Verified reserves: ≥12 Mt (Thalberg) &amp; 24 Mt (Klatzow) of Rupelton clay</a:t>
            </a:r>
            <a:endParaRPr lang="en-US" sz="1200" dirty="0"/>
          </a:p>
          <a:p>
            <a:pPr marL="190500" indent="-190500">
              <a:buSzPct val="100000"/>
              <a:buChar char="•"/>
            </a:pPr>
            <a:r>
              <a:rPr lang="en-US" sz="1200" dirty="0">
                <a:solidFill>
                  <a:srgbClr val="030A18"/>
                </a:solidFill>
              </a:rPr>
              <a:t>High‑swelling bentonite (35–40 % phyllosilicates) – ideal for sealing &amp; premium ceramics</a:t>
            </a:r>
            <a:endParaRPr lang="en-US" sz="1200" dirty="0"/>
          </a:p>
          <a:p>
            <a:pPr marL="190500" indent="-190500">
              <a:buSzPct val="100000"/>
              <a:buChar char="•"/>
            </a:pPr>
            <a:r>
              <a:rPr lang="en-US" sz="1200" dirty="0">
                <a:solidFill>
                  <a:srgbClr val="030A18"/>
                </a:solidFill>
              </a:rPr>
              <a:t>Product price (FIM): €37/t; production costs: €5/t (Thalberg) &amp; €4.54/t (Klatzow)</a:t>
            </a:r>
            <a:endParaRPr lang="en-US" sz="1200" dirty="0"/>
          </a:p>
          <a:p>
            <a:pPr marL="190500" indent="-190500">
              <a:buSzPct val="100000"/>
              <a:buChar char="•"/>
            </a:pPr>
            <a:r>
              <a:rPr lang="en-US" sz="1200" dirty="0">
                <a:solidFill>
                  <a:srgbClr val="030A18"/>
                </a:solidFill>
              </a:rPr>
              <a:t>Net market value: </a:t>
            </a:r>
            <a:r>
              <a:rPr lang="en-US" sz="1200" dirty="0" smtClean="0">
                <a:solidFill>
                  <a:srgbClr val="030A18"/>
                </a:solidFill>
              </a:rPr>
              <a:t>≈ €</a:t>
            </a:r>
            <a:r>
              <a:rPr lang="en-US" sz="1200" dirty="0">
                <a:solidFill>
                  <a:srgbClr val="030A18"/>
                </a:solidFill>
              </a:rPr>
              <a:t>384 M (Thalberg) &amp; </a:t>
            </a:r>
            <a:r>
              <a:rPr lang="en-US" sz="1200" dirty="0" smtClean="0">
                <a:solidFill>
                  <a:srgbClr val="030A18"/>
                </a:solidFill>
              </a:rPr>
              <a:t>≈ €</a:t>
            </a:r>
            <a:r>
              <a:rPr lang="en-US" sz="1200" dirty="0">
                <a:solidFill>
                  <a:srgbClr val="030A18"/>
                </a:solidFill>
              </a:rPr>
              <a:t>779 M (Klatzow) – conservative minimum</a:t>
            </a:r>
            <a:endParaRPr lang="en-US" sz="1200" dirty="0"/>
          </a:p>
          <a:p>
            <a:pPr marL="190500" indent="-190500">
              <a:buSzPct val="100000"/>
              <a:buChar char="•"/>
            </a:pPr>
            <a:r>
              <a:rPr lang="en-US" sz="1200" dirty="0">
                <a:solidFill>
                  <a:srgbClr val="030A18"/>
                </a:solidFill>
              </a:rPr>
              <a:t>Only 30 ha and 49 ha explored – additional reserves likely</a:t>
            </a:r>
            <a:endParaRPr lang="en-US" sz="1200" dirty="0"/>
          </a:p>
        </p:txBody>
      </p:sp>
      <p:sp>
        <p:nvSpPr>
          <p:cNvPr id="5" name="Text 3"/>
          <p:cNvSpPr txBox="1"/>
          <p:nvPr/>
        </p:nvSpPr>
        <p:spPr>
          <a:xfrm>
            <a:off x="457200" y="4777740"/>
            <a:ext cx="8229600" cy="228600"/>
          </a:xfrm>
          <a:prstGeom prst="rect">
            <a:avLst/>
          </a:prstGeom>
          <a:noFill/>
          <a:ln/>
        </p:spPr>
        <p:txBody>
          <a:bodyPr wrap="square" lIns="0" tIns="0" rIns="0" bIns="0" rtlCol="0" anchor="ctr"/>
          <a:lstStyle/>
          <a:p>
            <a:pPr marL="0" indent="0">
              <a:buNone/>
            </a:pPr>
            <a:r>
              <a:rPr lang="en-US" sz="600" u="sng" dirty="0">
                <a:solidFill>
                  <a:srgbClr val="666666"/>
                </a:solidFill>
                <a:hlinkClick r:id="rId3"/>
              </a:rPr>
              <a:t>[1]</a:t>
            </a:r>
            <a:r>
              <a:rPr lang="en-US" sz="600" dirty="0">
                <a:solidFill>
                  <a:srgbClr val="000000"/>
                </a:solidFill>
              </a:rPr>
              <a:t>  </a:t>
            </a:r>
            <a:r>
              <a:rPr lang="en-US" sz="600" u="sng" dirty="0">
                <a:solidFill>
                  <a:srgbClr val="666666"/>
                </a:solidFill>
                <a:hlinkClick r:id="rId4"/>
              </a:rPr>
              <a:t>[2]</a:t>
            </a:r>
            <a:r>
              <a:rPr lang="en-US" sz="600" dirty="0">
                <a:solidFill>
                  <a:srgbClr val="000000"/>
                </a:solidFill>
              </a:rPr>
              <a:t>  </a:t>
            </a:r>
            <a:r>
              <a:rPr lang="en-US" sz="600" u="sng" dirty="0">
                <a:solidFill>
                  <a:srgbClr val="666666"/>
                </a:solidFill>
                <a:hlinkClick r:id="rId5"/>
              </a:rPr>
              <a:t>[9]</a:t>
            </a:r>
            <a:r>
              <a:rPr lang="en-US" sz="600" dirty="0">
                <a:solidFill>
                  <a:srgbClr val="000000"/>
                </a:solidFill>
              </a:rPr>
              <a:t>  </a:t>
            </a:r>
            <a:r>
              <a:rPr lang="en-US" sz="600" u="sng" dirty="0">
                <a:solidFill>
                  <a:srgbClr val="666666"/>
                </a:solidFill>
                <a:hlinkClick r:id="rId6"/>
              </a:rPr>
              <a:t>[14]</a:t>
            </a:r>
            <a:endParaRPr lang="en-US" sz="600" dirty="0"/>
          </a:p>
        </p:txBody>
      </p:sp>
      <p:pic>
        <p:nvPicPr>
          <p:cNvPr id="6" name="Bild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7657" y="4408751"/>
            <a:ext cx="582023" cy="5526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274320" y="274320"/>
            <a:ext cx="8595360" cy="502920"/>
          </a:xfrm>
          <a:prstGeom prst="rect">
            <a:avLst/>
          </a:prstGeom>
          <a:noFill/>
          <a:ln/>
        </p:spPr>
        <p:txBody>
          <a:bodyPr wrap="square" rtlCol="0" anchor="ctr"/>
          <a:lstStyle/>
          <a:p>
            <a:r>
              <a:rPr lang="en-US" sz="2400" dirty="0">
                <a:solidFill>
                  <a:srgbClr val="030A18"/>
                </a:solidFill>
                <a:latin typeface="Arial" pitchFamily="34" charset="0"/>
                <a:ea typeface="Arial" pitchFamily="34" charset="-122"/>
                <a:cs typeface="Arial" pitchFamily="34" charset="-120"/>
              </a:rPr>
              <a:t>Geologische Lage &amp; </a:t>
            </a:r>
            <a:r>
              <a:rPr lang="en-US" sz="2400" dirty="0" err="1" smtClean="0">
                <a:solidFill>
                  <a:srgbClr val="030A18"/>
                </a:solidFill>
                <a:latin typeface="Arial" pitchFamily="34" charset="0"/>
                <a:ea typeface="Arial" pitchFamily="34" charset="-122"/>
                <a:cs typeface="Arial" pitchFamily="34" charset="-120"/>
              </a:rPr>
              <a:t>Kontext</a:t>
            </a:r>
            <a:r>
              <a:rPr lang="en-US" sz="2400" dirty="0" smtClean="0">
                <a:solidFill>
                  <a:srgbClr val="030A18"/>
                </a:solidFill>
                <a:latin typeface="Arial" pitchFamily="34" charset="0"/>
                <a:ea typeface="Arial" pitchFamily="34" charset="-122"/>
                <a:cs typeface="Arial" pitchFamily="34" charset="-120"/>
              </a:rPr>
              <a:t> / </a:t>
            </a:r>
            <a:r>
              <a:rPr lang="en-US" sz="2400" dirty="0"/>
              <a:t>Geological location &amp; context</a:t>
            </a:r>
          </a:p>
        </p:txBody>
      </p:sp>
      <p:pic>
        <p:nvPicPr>
          <p:cNvPr id="3" name="Image 0" descr="/home/oai/share/germany_map.png"/>
          <p:cNvPicPr>
            <a:picLocks noChangeAspect="1"/>
          </p:cNvPicPr>
          <p:nvPr/>
        </p:nvPicPr>
        <p:blipFill>
          <a:blip r:embed="rId3"/>
          <a:srcRect l="8" r="99985" b="99986"/>
          <a:stretch/>
        </p:blipFill>
        <p:spPr>
          <a:xfrm>
            <a:off x="457200" y="1005840"/>
            <a:ext cx="270" cy="0"/>
          </a:xfrm>
          <a:prstGeom prst="rect">
            <a:avLst/>
          </a:prstGeom>
        </p:spPr>
      </p:pic>
      <p:sp>
        <p:nvSpPr>
          <p:cNvPr id="4" name="Shape 1"/>
          <p:cNvSpPr/>
          <p:nvPr/>
        </p:nvSpPr>
        <p:spPr>
          <a:xfrm>
            <a:off x="3200400" y="2377440"/>
            <a:ext cx="365760" cy="365760"/>
          </a:xfrm>
          <a:prstGeom prst="ellipse">
            <a:avLst/>
          </a:prstGeom>
          <a:solidFill>
            <a:srgbClr val="F5A623">
              <a:alpha val="50000"/>
            </a:srgbClr>
          </a:solidFill>
          <a:ln w="12700">
            <a:solidFill>
              <a:srgbClr val="FF0000"/>
            </a:solidFill>
            <a:prstDash val="solid"/>
          </a:ln>
        </p:spPr>
        <p:txBody>
          <a:bodyPr/>
          <a:lstStyle/>
          <a:p>
            <a:endParaRPr/>
          </a:p>
        </p:txBody>
      </p:sp>
      <p:sp>
        <p:nvSpPr>
          <p:cNvPr id="5" name="Text 2"/>
          <p:cNvSpPr/>
          <p:nvPr/>
        </p:nvSpPr>
        <p:spPr>
          <a:xfrm>
            <a:off x="3566160" y="2560320"/>
            <a:ext cx="1097280" cy="274320"/>
          </a:xfrm>
          <a:prstGeom prst="rect">
            <a:avLst/>
          </a:prstGeom>
          <a:noFill/>
          <a:ln/>
        </p:spPr>
        <p:txBody>
          <a:bodyPr wrap="square" rtlCol="0" anchor="ctr"/>
          <a:lstStyle/>
          <a:p>
            <a:pPr marL="0" indent="0">
              <a:buNone/>
            </a:pPr>
            <a:r>
              <a:rPr lang="en-US" sz="800" b="1" dirty="0">
                <a:solidFill>
                  <a:srgbClr val="030A18"/>
                </a:solidFill>
              </a:rPr>
              <a:t>Altentreptow</a:t>
            </a:r>
            <a:endParaRPr lang="en-US" sz="800" dirty="0"/>
          </a:p>
        </p:txBody>
      </p:sp>
      <p:sp>
        <p:nvSpPr>
          <p:cNvPr id="6" name="Text 3"/>
          <p:cNvSpPr/>
          <p:nvPr/>
        </p:nvSpPr>
        <p:spPr>
          <a:xfrm>
            <a:off x="4754880" y="1005840"/>
            <a:ext cx="4114800" cy="1645920"/>
          </a:xfrm>
          <a:prstGeom prst="rect">
            <a:avLst/>
          </a:prstGeom>
          <a:noFill/>
          <a:ln/>
        </p:spPr>
        <p:txBody>
          <a:bodyPr wrap="square" lIns="1270" tIns="1270" rIns="1270" bIns="1270" rtlCol="0" anchor="t"/>
          <a:lstStyle/>
          <a:p>
            <a:pPr marL="190500" indent="-190500">
              <a:buSzPct val="100000"/>
              <a:buChar char="•"/>
            </a:pPr>
            <a:r>
              <a:rPr lang="en-US" sz="1200" dirty="0">
                <a:solidFill>
                  <a:srgbClr val="030A18"/>
                </a:solidFill>
              </a:rPr>
              <a:t>Lagerstätten an der Tollense nahe Altentreptow, ca. 95 ha (Thalberg) &amp; 113 ha (</a:t>
            </a:r>
            <a:r>
              <a:rPr lang="en-US" sz="1200" dirty="0" err="1">
                <a:solidFill>
                  <a:srgbClr val="030A18"/>
                </a:solidFill>
              </a:rPr>
              <a:t>Klatzow</a:t>
            </a:r>
            <a:r>
              <a:rPr lang="en-US" sz="1200" dirty="0" smtClean="0">
                <a:solidFill>
                  <a:srgbClr val="030A18"/>
                </a:solidFill>
              </a:rPr>
              <a:t>) – </a:t>
            </a:r>
            <a:r>
              <a:rPr lang="en-US" sz="1200" b="1" dirty="0" err="1" smtClean="0">
                <a:solidFill>
                  <a:srgbClr val="030A18"/>
                </a:solidFill>
              </a:rPr>
              <a:t>Bundesrepublik</a:t>
            </a:r>
            <a:r>
              <a:rPr lang="en-US" sz="1200" b="1" dirty="0" smtClean="0">
                <a:solidFill>
                  <a:srgbClr val="030A18"/>
                </a:solidFill>
              </a:rPr>
              <a:t> Deutschland</a:t>
            </a:r>
            <a:endParaRPr lang="en-US" sz="1200" b="1" dirty="0"/>
          </a:p>
          <a:p>
            <a:pPr marL="190500" indent="-190500">
              <a:buSzPct val="100000"/>
              <a:buChar char="•"/>
            </a:pPr>
            <a:r>
              <a:rPr lang="en-US" sz="1200" dirty="0">
                <a:solidFill>
                  <a:srgbClr val="030A18"/>
                </a:solidFill>
              </a:rPr>
              <a:t>Bisher erkundet: 30 ha (Thalberg) &amp; 49 ha (Klatzow)</a:t>
            </a:r>
            <a:endParaRPr lang="en-US" sz="1200" dirty="0"/>
          </a:p>
          <a:p>
            <a:pPr marL="190500" indent="-190500">
              <a:buSzPct val="100000"/>
              <a:buChar char="•"/>
            </a:pPr>
            <a:r>
              <a:rPr lang="en-US" sz="1200" dirty="0">
                <a:solidFill>
                  <a:srgbClr val="030A18"/>
                </a:solidFill>
              </a:rPr>
              <a:t>Landschaftlich erschlossen: Ackerflächen, keine Wasserschutzgebiete; Teilflächen PV‑Park</a:t>
            </a:r>
            <a:endParaRPr lang="en-US" sz="1200" dirty="0"/>
          </a:p>
        </p:txBody>
      </p:sp>
      <p:sp>
        <p:nvSpPr>
          <p:cNvPr id="7" name="Text 4"/>
          <p:cNvSpPr/>
          <p:nvPr/>
        </p:nvSpPr>
        <p:spPr>
          <a:xfrm>
            <a:off x="4754880" y="2743200"/>
            <a:ext cx="4114800" cy="1645920"/>
          </a:xfrm>
          <a:prstGeom prst="rect">
            <a:avLst/>
          </a:prstGeom>
          <a:noFill/>
          <a:ln/>
        </p:spPr>
        <p:txBody>
          <a:bodyPr wrap="square" lIns="1270" tIns="1270" rIns="1270" bIns="1270" rtlCol="0" anchor="t"/>
          <a:lstStyle/>
          <a:p>
            <a:pPr marL="190500" indent="-190500">
              <a:buSzPct val="100000"/>
              <a:buChar char="•"/>
            </a:pPr>
            <a:r>
              <a:rPr lang="en-US" sz="1200" dirty="0">
                <a:solidFill>
                  <a:srgbClr val="030A18"/>
                </a:solidFill>
              </a:rPr>
              <a:t>Deposits on the Tollense river near Altentreptow – ~95 ha (Thalberg) &amp; 113 ha (</a:t>
            </a:r>
            <a:r>
              <a:rPr lang="en-US" sz="1200" dirty="0" err="1">
                <a:solidFill>
                  <a:srgbClr val="030A18"/>
                </a:solidFill>
              </a:rPr>
              <a:t>Klatzow</a:t>
            </a:r>
            <a:r>
              <a:rPr lang="en-US" sz="1200" dirty="0" smtClean="0">
                <a:solidFill>
                  <a:srgbClr val="030A18"/>
                </a:solidFill>
              </a:rPr>
              <a:t>) - </a:t>
            </a:r>
            <a:r>
              <a:rPr lang="en-US" sz="1200" b="1" dirty="0" smtClean="0">
                <a:solidFill>
                  <a:srgbClr val="030A18"/>
                </a:solidFill>
              </a:rPr>
              <a:t>Germany</a:t>
            </a:r>
            <a:endParaRPr lang="en-US" sz="1200" b="1" dirty="0"/>
          </a:p>
          <a:p>
            <a:pPr marL="190500" indent="-190500">
              <a:buSzPct val="100000"/>
              <a:buChar char="•"/>
            </a:pPr>
            <a:r>
              <a:rPr lang="en-US" sz="1200" dirty="0">
                <a:solidFill>
                  <a:srgbClr val="030A18"/>
                </a:solidFill>
              </a:rPr>
              <a:t>Explored so far: 30 ha (Thalberg) &amp; 49 ha (Klatzow)</a:t>
            </a:r>
            <a:endParaRPr lang="en-US" sz="1200" dirty="0"/>
          </a:p>
          <a:p>
            <a:pPr marL="190500" indent="-190500">
              <a:buSzPct val="100000"/>
              <a:buChar char="•"/>
            </a:pPr>
            <a:r>
              <a:rPr lang="en-US" sz="1200" dirty="0">
                <a:solidFill>
                  <a:srgbClr val="030A18"/>
                </a:solidFill>
              </a:rPr>
              <a:t>Surroundings: arable land, no drinking‑water protection zones; part of area leased to PV park</a:t>
            </a:r>
            <a:endParaRPr lang="en-US" sz="1200" dirty="0"/>
          </a:p>
        </p:txBody>
      </p:sp>
      <p:sp>
        <p:nvSpPr>
          <p:cNvPr id="8" name="Text 5"/>
          <p:cNvSpPr txBox="1"/>
          <p:nvPr/>
        </p:nvSpPr>
        <p:spPr>
          <a:xfrm>
            <a:off x="457200" y="4777740"/>
            <a:ext cx="8229600" cy="228600"/>
          </a:xfrm>
          <a:prstGeom prst="rect">
            <a:avLst/>
          </a:prstGeom>
          <a:noFill/>
          <a:ln/>
        </p:spPr>
        <p:txBody>
          <a:bodyPr wrap="square" lIns="0" tIns="0" rIns="0" bIns="0" rtlCol="0" anchor="ctr"/>
          <a:lstStyle/>
          <a:p>
            <a:pPr marL="0" indent="0">
              <a:buNone/>
            </a:pPr>
            <a:r>
              <a:rPr lang="en-US" sz="600" u="sng" dirty="0">
                <a:solidFill>
                  <a:srgbClr val="666666"/>
                </a:solidFill>
                <a:hlinkClick r:id="rId4"/>
              </a:rPr>
              <a:t>[1]</a:t>
            </a:r>
            <a:r>
              <a:rPr lang="en-US" sz="600" dirty="0">
                <a:solidFill>
                  <a:srgbClr val="000000"/>
                </a:solidFill>
              </a:rPr>
              <a:t>  </a:t>
            </a:r>
            <a:r>
              <a:rPr lang="en-US" sz="600" u="sng" dirty="0">
                <a:solidFill>
                  <a:srgbClr val="666666"/>
                </a:solidFill>
                <a:hlinkClick r:id="rId5"/>
              </a:rPr>
              <a:t>[2]</a:t>
            </a:r>
            <a:r>
              <a:rPr lang="en-US" sz="600" dirty="0">
                <a:solidFill>
                  <a:srgbClr val="000000"/>
                </a:solidFill>
              </a:rPr>
              <a:t>  </a:t>
            </a:r>
            <a:r>
              <a:rPr lang="en-US" sz="600" u="sng" dirty="0">
                <a:solidFill>
                  <a:srgbClr val="666666"/>
                </a:solidFill>
                <a:hlinkClick r:id="rId6"/>
              </a:rPr>
              <a:t>[4]</a:t>
            </a:r>
            <a:r>
              <a:rPr lang="en-US" sz="600" dirty="0">
                <a:solidFill>
                  <a:srgbClr val="000000"/>
                </a:solidFill>
              </a:rPr>
              <a:t>  </a:t>
            </a:r>
            <a:r>
              <a:rPr lang="en-US" sz="600" u="sng" dirty="0">
                <a:solidFill>
                  <a:srgbClr val="666666"/>
                </a:solidFill>
                <a:hlinkClick r:id="rId7"/>
              </a:rPr>
              <a:t>[10]</a:t>
            </a:r>
            <a:endParaRPr lang="en-US" sz="600" dirty="0"/>
          </a:p>
        </p:txBody>
      </p:sp>
      <p:pic>
        <p:nvPicPr>
          <p:cNvPr id="9" name="Bild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7657" y="4341917"/>
            <a:ext cx="582023" cy="5526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00942" y="170145"/>
            <a:ext cx="9896354" cy="502920"/>
          </a:xfrm>
          <a:prstGeom prst="rect">
            <a:avLst/>
          </a:prstGeom>
          <a:noFill/>
          <a:ln/>
        </p:spPr>
        <p:txBody>
          <a:bodyPr wrap="square" rtlCol="0" anchor="ctr"/>
          <a:lstStyle/>
          <a:p>
            <a:r>
              <a:rPr lang="en-US" sz="2200" dirty="0">
                <a:solidFill>
                  <a:srgbClr val="030A18"/>
                </a:solidFill>
                <a:latin typeface="Arial" pitchFamily="34" charset="0"/>
                <a:ea typeface="Arial" pitchFamily="34" charset="-122"/>
                <a:cs typeface="Arial" pitchFamily="34" charset="-120"/>
              </a:rPr>
              <a:t>Rohstoffqualität &amp; </a:t>
            </a:r>
            <a:r>
              <a:rPr lang="en-US" sz="2200" dirty="0" err="1" smtClean="0">
                <a:solidFill>
                  <a:srgbClr val="030A18"/>
                </a:solidFill>
                <a:latin typeface="Arial" pitchFamily="34" charset="0"/>
                <a:ea typeface="Arial" pitchFamily="34" charset="-122"/>
                <a:cs typeface="Arial" pitchFamily="34" charset="-120"/>
              </a:rPr>
              <a:t>Anwendungen</a:t>
            </a:r>
            <a:r>
              <a:rPr lang="en-US" sz="2200" dirty="0" smtClean="0">
                <a:solidFill>
                  <a:srgbClr val="030A18"/>
                </a:solidFill>
                <a:latin typeface="Arial" pitchFamily="34" charset="0"/>
                <a:ea typeface="Arial" pitchFamily="34" charset="-122"/>
                <a:cs typeface="Arial" pitchFamily="34" charset="-120"/>
              </a:rPr>
              <a:t> / </a:t>
            </a:r>
            <a:r>
              <a:rPr lang="en-US" sz="2200" dirty="0"/>
              <a:t>Raw material quality &amp; applications</a:t>
            </a:r>
          </a:p>
        </p:txBody>
      </p:sp>
      <p:sp>
        <p:nvSpPr>
          <p:cNvPr id="3" name="Text 1"/>
          <p:cNvSpPr/>
          <p:nvPr/>
        </p:nvSpPr>
        <p:spPr>
          <a:xfrm>
            <a:off x="457200" y="1005840"/>
            <a:ext cx="3848582" cy="2011680"/>
          </a:xfrm>
          <a:prstGeom prst="rect">
            <a:avLst/>
          </a:prstGeom>
          <a:noFill/>
          <a:ln/>
        </p:spPr>
        <p:txBody>
          <a:bodyPr wrap="square" lIns="1270" tIns="1270" rIns="1270" bIns="1270" rtlCol="0" anchor="t"/>
          <a:lstStyle/>
          <a:p>
            <a:pPr marL="0" indent="0">
              <a:buNone/>
            </a:pPr>
            <a:r>
              <a:rPr lang="en-US" sz="1600" b="1" dirty="0">
                <a:solidFill>
                  <a:srgbClr val="030A18"/>
                </a:solidFill>
              </a:rPr>
              <a:t>Mineralbestand (</a:t>
            </a:r>
            <a:r>
              <a:rPr lang="en-US" sz="1600" b="1" dirty="0" err="1">
                <a:solidFill>
                  <a:srgbClr val="030A18"/>
                </a:solidFill>
              </a:rPr>
              <a:t>Schätzwerte</a:t>
            </a:r>
            <a:r>
              <a:rPr lang="en-US" sz="1600" b="1" dirty="0" smtClean="0">
                <a:solidFill>
                  <a:srgbClr val="030A18"/>
                </a:solidFill>
              </a:rPr>
              <a:t>):</a:t>
            </a:r>
            <a:br>
              <a:rPr lang="en-US" sz="1600" b="1" dirty="0" smtClean="0">
                <a:solidFill>
                  <a:srgbClr val="030A18"/>
                </a:solidFill>
              </a:rPr>
            </a:br>
            <a:r>
              <a:rPr lang="en-US" sz="1200" dirty="0" smtClean="0">
                <a:solidFill>
                  <a:srgbClr val="030A18"/>
                </a:solidFill>
              </a:rPr>
              <a:t>• </a:t>
            </a:r>
            <a:r>
              <a:rPr lang="en-US" sz="1200" dirty="0">
                <a:solidFill>
                  <a:srgbClr val="030A18"/>
                </a:solidFill>
              </a:rPr>
              <a:t>35–40 % quellfähige Tonminerale (Montmorillonit, </a:t>
            </a:r>
            <a:r>
              <a:rPr lang="en-US" sz="1200" dirty="0" err="1">
                <a:solidFill>
                  <a:srgbClr val="030A18"/>
                </a:solidFill>
              </a:rPr>
              <a:t>Smektit</a:t>
            </a:r>
            <a:r>
              <a:rPr lang="en-US" sz="1200" dirty="0" smtClean="0">
                <a:solidFill>
                  <a:srgbClr val="030A18"/>
                </a:solidFill>
              </a:rPr>
              <a:t>)</a:t>
            </a:r>
            <a:br>
              <a:rPr lang="en-US" sz="1200" dirty="0" smtClean="0">
                <a:solidFill>
                  <a:srgbClr val="030A18"/>
                </a:solidFill>
              </a:rPr>
            </a:br>
            <a:r>
              <a:rPr lang="en-US" sz="1200" dirty="0" smtClean="0">
                <a:solidFill>
                  <a:srgbClr val="030A18"/>
                </a:solidFill>
              </a:rPr>
              <a:t>• </a:t>
            </a:r>
            <a:r>
              <a:rPr lang="en-US" sz="1200" dirty="0">
                <a:solidFill>
                  <a:srgbClr val="030A18"/>
                </a:solidFill>
              </a:rPr>
              <a:t>12–15 % Glimmer (</a:t>
            </a:r>
            <a:r>
              <a:rPr lang="en-US" sz="1200" dirty="0" err="1">
                <a:solidFill>
                  <a:srgbClr val="030A18"/>
                </a:solidFill>
              </a:rPr>
              <a:t>Muscovit</a:t>
            </a:r>
            <a:r>
              <a:rPr lang="en-US" sz="1200" dirty="0" smtClean="0">
                <a:solidFill>
                  <a:srgbClr val="030A18"/>
                </a:solidFill>
              </a:rPr>
              <a:t>)</a:t>
            </a:r>
            <a:br>
              <a:rPr lang="en-US" sz="1200" dirty="0" smtClean="0">
                <a:solidFill>
                  <a:srgbClr val="030A18"/>
                </a:solidFill>
              </a:rPr>
            </a:br>
            <a:r>
              <a:rPr lang="en-US" sz="1200" dirty="0" smtClean="0">
                <a:solidFill>
                  <a:srgbClr val="030A18"/>
                </a:solidFill>
              </a:rPr>
              <a:t>• </a:t>
            </a:r>
            <a:r>
              <a:rPr lang="en-US" sz="1200" dirty="0">
                <a:solidFill>
                  <a:srgbClr val="030A18"/>
                </a:solidFill>
              </a:rPr>
              <a:t>15–20 % </a:t>
            </a:r>
            <a:r>
              <a:rPr lang="en-US" sz="1200" dirty="0" err="1" smtClean="0">
                <a:solidFill>
                  <a:srgbClr val="030A18"/>
                </a:solidFill>
              </a:rPr>
              <a:t>Kaolinit</a:t>
            </a:r>
            <a:r>
              <a:rPr lang="en-US" sz="1200" dirty="0" smtClean="0">
                <a:solidFill>
                  <a:srgbClr val="030A18"/>
                </a:solidFill>
              </a:rPr>
              <a:t>/</a:t>
            </a:r>
            <a:r>
              <a:rPr lang="en-US" sz="1200" dirty="0" err="1" smtClean="0">
                <a:solidFill>
                  <a:srgbClr val="030A18"/>
                </a:solidFill>
              </a:rPr>
              <a:t>Chlorit</a:t>
            </a:r>
            <a:r>
              <a:rPr lang="en-US" sz="1200" dirty="0" smtClean="0">
                <a:solidFill>
                  <a:srgbClr val="030A18"/>
                </a:solidFill>
              </a:rPr>
              <a:t/>
            </a:r>
            <a:br>
              <a:rPr lang="en-US" sz="1200" dirty="0" smtClean="0">
                <a:solidFill>
                  <a:srgbClr val="030A18"/>
                </a:solidFill>
              </a:rPr>
            </a:br>
            <a:r>
              <a:rPr lang="en-US" sz="1200" dirty="0" smtClean="0">
                <a:solidFill>
                  <a:srgbClr val="030A18"/>
                </a:solidFill>
              </a:rPr>
              <a:t>• </a:t>
            </a:r>
            <a:r>
              <a:rPr lang="en-US" sz="1200" dirty="0">
                <a:solidFill>
                  <a:srgbClr val="030A18"/>
                </a:solidFill>
              </a:rPr>
              <a:t>&lt;3 % Karbonate, &lt;1 % PyritGeringe Durchlässigkeit (k &lt; 1×10⁻¹⁰ m/s), hohe Kationenaustauschkapazität (≈50 mval/100 g)</a:t>
            </a:r>
            <a:endParaRPr lang="en-US" sz="1600" dirty="0"/>
          </a:p>
        </p:txBody>
      </p:sp>
      <p:sp>
        <p:nvSpPr>
          <p:cNvPr id="4" name="Text 2"/>
          <p:cNvSpPr/>
          <p:nvPr/>
        </p:nvSpPr>
        <p:spPr>
          <a:xfrm>
            <a:off x="457200" y="3108960"/>
            <a:ext cx="3848582" cy="2011680"/>
          </a:xfrm>
          <a:prstGeom prst="rect">
            <a:avLst/>
          </a:prstGeom>
          <a:noFill/>
          <a:ln/>
        </p:spPr>
        <p:txBody>
          <a:bodyPr wrap="square" lIns="1270" tIns="1270" rIns="1270" bIns="1270" rtlCol="0" anchor="t"/>
          <a:lstStyle/>
          <a:p>
            <a:pPr marL="0" indent="0">
              <a:buNone/>
            </a:pPr>
            <a:r>
              <a:rPr lang="en-US" sz="1600" b="1" dirty="0">
                <a:solidFill>
                  <a:srgbClr val="030A18"/>
                </a:solidFill>
              </a:rPr>
              <a:t>Mineral composition (estimated</a:t>
            </a:r>
            <a:r>
              <a:rPr lang="en-US" sz="1600" b="1" dirty="0" smtClean="0">
                <a:solidFill>
                  <a:srgbClr val="030A18"/>
                </a:solidFill>
              </a:rPr>
              <a:t>):</a:t>
            </a:r>
            <a:br>
              <a:rPr lang="en-US" sz="1600" b="1" dirty="0" smtClean="0">
                <a:solidFill>
                  <a:srgbClr val="030A18"/>
                </a:solidFill>
              </a:rPr>
            </a:br>
            <a:r>
              <a:rPr lang="en-US" sz="1200" dirty="0" smtClean="0">
                <a:solidFill>
                  <a:srgbClr val="030A18"/>
                </a:solidFill>
              </a:rPr>
              <a:t>• </a:t>
            </a:r>
            <a:r>
              <a:rPr lang="en-US" sz="1200" dirty="0">
                <a:solidFill>
                  <a:srgbClr val="030A18"/>
                </a:solidFill>
              </a:rPr>
              <a:t>35–40 % swelling clay minerals (montmorillonite/</a:t>
            </a:r>
            <a:r>
              <a:rPr lang="en-US" sz="1200" dirty="0" err="1">
                <a:solidFill>
                  <a:srgbClr val="030A18"/>
                </a:solidFill>
              </a:rPr>
              <a:t>smectite</a:t>
            </a:r>
            <a:r>
              <a:rPr lang="en-US" sz="1200" dirty="0" smtClean="0">
                <a:solidFill>
                  <a:srgbClr val="030A18"/>
                </a:solidFill>
              </a:rPr>
              <a:t>)</a:t>
            </a:r>
            <a:br>
              <a:rPr lang="en-US" sz="1200" dirty="0" smtClean="0">
                <a:solidFill>
                  <a:srgbClr val="030A18"/>
                </a:solidFill>
              </a:rPr>
            </a:br>
            <a:r>
              <a:rPr lang="en-US" sz="1200" dirty="0" smtClean="0">
                <a:solidFill>
                  <a:srgbClr val="030A18"/>
                </a:solidFill>
              </a:rPr>
              <a:t>• </a:t>
            </a:r>
            <a:r>
              <a:rPr lang="en-US" sz="1200" dirty="0">
                <a:solidFill>
                  <a:srgbClr val="030A18"/>
                </a:solidFill>
              </a:rPr>
              <a:t>12–15 % mica (muscovite</a:t>
            </a:r>
            <a:r>
              <a:rPr lang="en-US" sz="1200" dirty="0" smtClean="0">
                <a:solidFill>
                  <a:srgbClr val="030A18"/>
                </a:solidFill>
              </a:rPr>
              <a:t>)</a:t>
            </a:r>
            <a:br>
              <a:rPr lang="en-US" sz="1200" dirty="0" smtClean="0">
                <a:solidFill>
                  <a:srgbClr val="030A18"/>
                </a:solidFill>
              </a:rPr>
            </a:br>
            <a:r>
              <a:rPr lang="en-US" sz="1200" dirty="0" smtClean="0">
                <a:solidFill>
                  <a:srgbClr val="030A18"/>
                </a:solidFill>
              </a:rPr>
              <a:t>• </a:t>
            </a:r>
            <a:r>
              <a:rPr lang="en-US" sz="1200" dirty="0">
                <a:solidFill>
                  <a:srgbClr val="030A18"/>
                </a:solidFill>
              </a:rPr>
              <a:t>15–20 % </a:t>
            </a:r>
            <a:r>
              <a:rPr lang="en-US" sz="1200" dirty="0" smtClean="0">
                <a:solidFill>
                  <a:srgbClr val="030A18"/>
                </a:solidFill>
              </a:rPr>
              <a:t>kaolinite/chlorite</a:t>
            </a:r>
            <a:br>
              <a:rPr lang="en-US" sz="1200" dirty="0" smtClean="0">
                <a:solidFill>
                  <a:srgbClr val="030A18"/>
                </a:solidFill>
              </a:rPr>
            </a:br>
            <a:r>
              <a:rPr lang="en-US" sz="1200" dirty="0" smtClean="0">
                <a:solidFill>
                  <a:srgbClr val="030A18"/>
                </a:solidFill>
              </a:rPr>
              <a:t>• </a:t>
            </a:r>
            <a:r>
              <a:rPr lang="en-US" sz="1200" dirty="0">
                <a:solidFill>
                  <a:srgbClr val="030A18"/>
                </a:solidFill>
              </a:rPr>
              <a:t>&lt;3 % carbonates, &lt;1 % pyriteLow permeability (k &lt; 1×10⁻¹⁰ m/s), high cation exchange capacity (~50 mval/100 g)</a:t>
            </a:r>
            <a:endParaRPr lang="en-US" sz="1600" dirty="0"/>
          </a:p>
        </p:txBody>
      </p:sp>
      <p:sp>
        <p:nvSpPr>
          <p:cNvPr id="5" name="Text 3"/>
          <p:cNvSpPr/>
          <p:nvPr/>
        </p:nvSpPr>
        <p:spPr>
          <a:xfrm>
            <a:off x="4572000" y="1005840"/>
            <a:ext cx="4114800" cy="2011680"/>
          </a:xfrm>
          <a:prstGeom prst="rect">
            <a:avLst/>
          </a:prstGeom>
          <a:noFill/>
          <a:ln/>
        </p:spPr>
        <p:txBody>
          <a:bodyPr wrap="square" lIns="1270" tIns="1270" rIns="1270" bIns="1270" rtlCol="0" anchor="t"/>
          <a:lstStyle/>
          <a:p>
            <a:pPr marL="0" indent="0">
              <a:buNone/>
            </a:pPr>
            <a:r>
              <a:rPr lang="en-US" sz="1600" b="1" dirty="0">
                <a:solidFill>
                  <a:srgbClr val="030A18"/>
                </a:solidFill>
              </a:rPr>
              <a:t>Potenzielle </a:t>
            </a:r>
            <a:r>
              <a:rPr lang="en-US" sz="1600" b="1" dirty="0" err="1">
                <a:solidFill>
                  <a:srgbClr val="030A18"/>
                </a:solidFill>
              </a:rPr>
              <a:t>Anwendungen</a:t>
            </a:r>
            <a:r>
              <a:rPr lang="en-US" sz="1600" b="1" dirty="0" smtClean="0">
                <a:solidFill>
                  <a:srgbClr val="030A18"/>
                </a:solidFill>
              </a:rPr>
              <a:t>:</a:t>
            </a:r>
            <a:br>
              <a:rPr lang="en-US" sz="1600" b="1" dirty="0" smtClean="0">
                <a:solidFill>
                  <a:srgbClr val="030A18"/>
                </a:solidFill>
              </a:rPr>
            </a:br>
            <a:r>
              <a:rPr lang="en-US" sz="1200" dirty="0" smtClean="0">
                <a:solidFill>
                  <a:srgbClr val="030A18"/>
                </a:solidFill>
              </a:rPr>
              <a:t>• </a:t>
            </a:r>
            <a:r>
              <a:rPr lang="en-US" sz="1200" dirty="0">
                <a:solidFill>
                  <a:srgbClr val="030A18"/>
                </a:solidFill>
              </a:rPr>
              <a:t>Baustoffe: Ziegel, Dachziegel, </a:t>
            </a:r>
            <a:r>
              <a:rPr lang="en-US" sz="1200" dirty="0" err="1" smtClean="0">
                <a:solidFill>
                  <a:srgbClr val="030A18"/>
                </a:solidFill>
              </a:rPr>
              <a:t>Fliesen</a:t>
            </a:r>
            <a:r>
              <a:rPr lang="en-US" sz="1200" dirty="0" smtClean="0">
                <a:solidFill>
                  <a:srgbClr val="030A18"/>
                </a:solidFill>
              </a:rPr>
              <a:t/>
            </a:r>
            <a:br>
              <a:rPr lang="en-US" sz="1200" dirty="0" smtClean="0">
                <a:solidFill>
                  <a:srgbClr val="030A18"/>
                </a:solidFill>
              </a:rPr>
            </a:br>
            <a:r>
              <a:rPr lang="en-US" sz="1200" dirty="0" smtClean="0">
                <a:solidFill>
                  <a:srgbClr val="030A18"/>
                </a:solidFill>
              </a:rPr>
              <a:t>• </a:t>
            </a:r>
            <a:r>
              <a:rPr lang="en-US" sz="1200" dirty="0">
                <a:solidFill>
                  <a:srgbClr val="030A18"/>
                </a:solidFill>
              </a:rPr>
              <a:t>Blähton &amp; </a:t>
            </a:r>
            <a:r>
              <a:rPr lang="en-US" sz="1200" dirty="0" err="1" smtClean="0">
                <a:solidFill>
                  <a:srgbClr val="030A18"/>
                </a:solidFill>
              </a:rPr>
              <a:t>Leichtzuschläge</a:t>
            </a:r>
            <a:r>
              <a:rPr lang="en-US" sz="1200" dirty="0" smtClean="0">
                <a:solidFill>
                  <a:srgbClr val="030A18"/>
                </a:solidFill>
              </a:rPr>
              <a:t/>
            </a:r>
            <a:br>
              <a:rPr lang="en-US" sz="1200" dirty="0" smtClean="0">
                <a:solidFill>
                  <a:srgbClr val="030A18"/>
                </a:solidFill>
              </a:rPr>
            </a:br>
            <a:r>
              <a:rPr lang="en-US" sz="1200" dirty="0" smtClean="0">
                <a:solidFill>
                  <a:srgbClr val="030A18"/>
                </a:solidFill>
              </a:rPr>
              <a:t>• </a:t>
            </a:r>
            <a:r>
              <a:rPr lang="en-US" sz="1200" dirty="0">
                <a:solidFill>
                  <a:srgbClr val="030A18"/>
                </a:solidFill>
              </a:rPr>
              <a:t>Abdichtungen für Deponien, Tunnel &amp; </a:t>
            </a:r>
            <a:r>
              <a:rPr lang="en-US" sz="1200" dirty="0" err="1" smtClean="0">
                <a:solidFill>
                  <a:srgbClr val="030A18"/>
                </a:solidFill>
              </a:rPr>
              <a:t>Trinkwasserspeicher</a:t>
            </a:r>
            <a:r>
              <a:rPr lang="en-US" sz="1200" dirty="0" smtClean="0">
                <a:solidFill>
                  <a:srgbClr val="030A18"/>
                </a:solidFill>
              </a:rPr>
              <a:t/>
            </a:r>
            <a:br>
              <a:rPr lang="en-US" sz="1200" dirty="0" smtClean="0">
                <a:solidFill>
                  <a:srgbClr val="030A18"/>
                </a:solidFill>
              </a:rPr>
            </a:br>
            <a:r>
              <a:rPr lang="en-US" sz="1200" dirty="0" smtClean="0">
                <a:solidFill>
                  <a:srgbClr val="030A18"/>
                </a:solidFill>
              </a:rPr>
              <a:t>• </a:t>
            </a:r>
            <a:r>
              <a:rPr lang="en-US" sz="1200" dirty="0">
                <a:solidFill>
                  <a:srgbClr val="030A18"/>
                </a:solidFill>
              </a:rPr>
              <a:t>Wasser‑ &amp; Bodensanierung</a:t>
            </a:r>
            <a:endParaRPr lang="en-US" sz="1600" dirty="0"/>
          </a:p>
        </p:txBody>
      </p:sp>
      <p:sp>
        <p:nvSpPr>
          <p:cNvPr id="6" name="Text 4"/>
          <p:cNvSpPr/>
          <p:nvPr/>
        </p:nvSpPr>
        <p:spPr>
          <a:xfrm>
            <a:off x="4572000" y="3108960"/>
            <a:ext cx="4114800" cy="2011680"/>
          </a:xfrm>
          <a:prstGeom prst="rect">
            <a:avLst/>
          </a:prstGeom>
          <a:noFill/>
          <a:ln/>
        </p:spPr>
        <p:txBody>
          <a:bodyPr wrap="square" lIns="1270" tIns="1270" rIns="1270" bIns="1270" rtlCol="0" anchor="t"/>
          <a:lstStyle/>
          <a:p>
            <a:pPr marL="0" indent="0">
              <a:buNone/>
            </a:pPr>
            <a:r>
              <a:rPr lang="en-US" sz="1600" b="1" dirty="0">
                <a:solidFill>
                  <a:srgbClr val="030A18"/>
                </a:solidFill>
              </a:rPr>
              <a:t>Potential applications</a:t>
            </a:r>
            <a:r>
              <a:rPr lang="en-US" sz="1600" b="1" dirty="0" smtClean="0">
                <a:solidFill>
                  <a:srgbClr val="030A18"/>
                </a:solidFill>
              </a:rPr>
              <a:t>:</a:t>
            </a:r>
            <a:br>
              <a:rPr lang="en-US" sz="1600" b="1" dirty="0" smtClean="0">
                <a:solidFill>
                  <a:srgbClr val="030A18"/>
                </a:solidFill>
              </a:rPr>
            </a:br>
            <a:r>
              <a:rPr lang="en-US" sz="1200" dirty="0" smtClean="0">
                <a:solidFill>
                  <a:srgbClr val="030A18"/>
                </a:solidFill>
              </a:rPr>
              <a:t>• </a:t>
            </a:r>
            <a:r>
              <a:rPr lang="en-US" sz="1200" dirty="0">
                <a:solidFill>
                  <a:srgbClr val="030A18"/>
                </a:solidFill>
              </a:rPr>
              <a:t>Building materials: bricks, roof tiles, </a:t>
            </a:r>
            <a:r>
              <a:rPr lang="en-US" sz="1200" dirty="0" smtClean="0">
                <a:solidFill>
                  <a:srgbClr val="030A18"/>
                </a:solidFill>
              </a:rPr>
              <a:t>ceramics</a:t>
            </a:r>
            <a:br>
              <a:rPr lang="en-US" sz="1200" dirty="0" smtClean="0">
                <a:solidFill>
                  <a:srgbClr val="030A18"/>
                </a:solidFill>
              </a:rPr>
            </a:br>
            <a:r>
              <a:rPr lang="en-US" sz="1200" dirty="0" smtClean="0">
                <a:solidFill>
                  <a:srgbClr val="030A18"/>
                </a:solidFill>
              </a:rPr>
              <a:t>• </a:t>
            </a:r>
            <a:r>
              <a:rPr lang="en-US" sz="1200" dirty="0">
                <a:solidFill>
                  <a:srgbClr val="030A18"/>
                </a:solidFill>
              </a:rPr>
              <a:t>Lightweight expanded clay </a:t>
            </a:r>
            <a:r>
              <a:rPr lang="en-US" sz="1200" dirty="0" smtClean="0">
                <a:solidFill>
                  <a:srgbClr val="030A18"/>
                </a:solidFill>
              </a:rPr>
              <a:t>aggregates</a:t>
            </a:r>
            <a:br>
              <a:rPr lang="en-US" sz="1200" dirty="0" smtClean="0">
                <a:solidFill>
                  <a:srgbClr val="030A18"/>
                </a:solidFill>
              </a:rPr>
            </a:br>
            <a:r>
              <a:rPr lang="en-US" sz="1200" dirty="0" smtClean="0">
                <a:solidFill>
                  <a:srgbClr val="030A18"/>
                </a:solidFill>
              </a:rPr>
              <a:t>• </a:t>
            </a:r>
            <a:r>
              <a:rPr lang="en-US" sz="1200" dirty="0">
                <a:solidFill>
                  <a:srgbClr val="030A18"/>
                </a:solidFill>
              </a:rPr>
              <a:t>Sealing of landfills, tunnels &amp; drinking‑water </a:t>
            </a:r>
            <a:r>
              <a:rPr lang="en-US" sz="1200" dirty="0" smtClean="0">
                <a:solidFill>
                  <a:srgbClr val="030A18"/>
                </a:solidFill>
              </a:rPr>
              <a:t>reservoirs</a:t>
            </a:r>
            <a:br>
              <a:rPr lang="en-US" sz="1200" dirty="0" smtClean="0">
                <a:solidFill>
                  <a:srgbClr val="030A18"/>
                </a:solidFill>
              </a:rPr>
            </a:br>
            <a:r>
              <a:rPr lang="en-US" sz="1200" dirty="0" smtClean="0">
                <a:solidFill>
                  <a:srgbClr val="030A18"/>
                </a:solidFill>
              </a:rPr>
              <a:t>• </a:t>
            </a:r>
            <a:r>
              <a:rPr lang="en-US" sz="1200" dirty="0">
                <a:solidFill>
                  <a:srgbClr val="030A18"/>
                </a:solidFill>
              </a:rPr>
              <a:t>Water and soil remediation</a:t>
            </a:r>
            <a:endParaRPr lang="en-US" sz="1600" dirty="0"/>
          </a:p>
        </p:txBody>
      </p:sp>
      <p:sp>
        <p:nvSpPr>
          <p:cNvPr id="9" name="Text 5"/>
          <p:cNvSpPr txBox="1"/>
          <p:nvPr/>
        </p:nvSpPr>
        <p:spPr>
          <a:xfrm>
            <a:off x="457200" y="4777740"/>
            <a:ext cx="8229600" cy="228600"/>
          </a:xfrm>
          <a:prstGeom prst="rect">
            <a:avLst/>
          </a:prstGeom>
          <a:noFill/>
          <a:ln/>
        </p:spPr>
        <p:txBody>
          <a:bodyPr wrap="square" lIns="0" tIns="0" rIns="0" bIns="0" rtlCol="0" anchor="ctr"/>
          <a:lstStyle/>
          <a:p>
            <a:pPr marL="0" indent="0">
              <a:buNone/>
            </a:pPr>
            <a:r>
              <a:rPr lang="en-US" sz="600" u="sng" dirty="0">
                <a:solidFill>
                  <a:srgbClr val="666666"/>
                </a:solidFill>
                <a:hlinkClick r:id="rId3"/>
              </a:rPr>
              <a:t>[3]</a:t>
            </a:r>
            <a:r>
              <a:rPr lang="en-US" sz="600" dirty="0">
                <a:solidFill>
                  <a:srgbClr val="000000"/>
                </a:solidFill>
              </a:rPr>
              <a:t>  </a:t>
            </a:r>
            <a:r>
              <a:rPr lang="en-US" sz="600" u="sng" dirty="0">
                <a:solidFill>
                  <a:srgbClr val="666666"/>
                </a:solidFill>
                <a:hlinkClick r:id="rId4"/>
              </a:rPr>
              <a:t>[4]</a:t>
            </a:r>
            <a:endParaRPr lang="en-US" sz="600" dirty="0"/>
          </a:p>
        </p:txBody>
      </p:sp>
      <p:pic>
        <p:nvPicPr>
          <p:cNvPr id="10" name="Bild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7657" y="4414795"/>
            <a:ext cx="582023" cy="5526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274320" y="274320"/>
            <a:ext cx="8595360" cy="502920"/>
          </a:xfrm>
          <a:prstGeom prst="rect">
            <a:avLst/>
          </a:prstGeom>
          <a:noFill/>
          <a:ln/>
        </p:spPr>
        <p:txBody>
          <a:bodyPr wrap="square" rtlCol="0" anchor="ctr"/>
          <a:lstStyle/>
          <a:p>
            <a:r>
              <a:rPr lang="en-US" sz="2400" dirty="0">
                <a:solidFill>
                  <a:srgbClr val="030A18"/>
                </a:solidFill>
                <a:latin typeface="Arial" pitchFamily="34" charset="0"/>
                <a:ea typeface="Arial" pitchFamily="34" charset="-122"/>
                <a:cs typeface="Arial" pitchFamily="34" charset="-120"/>
              </a:rPr>
              <a:t>Ressourcen &amp; </a:t>
            </a:r>
            <a:r>
              <a:rPr lang="en-US" sz="2400" dirty="0" err="1" smtClean="0">
                <a:solidFill>
                  <a:srgbClr val="030A18"/>
                </a:solidFill>
                <a:latin typeface="Arial" pitchFamily="34" charset="0"/>
                <a:ea typeface="Arial" pitchFamily="34" charset="-122"/>
                <a:cs typeface="Arial" pitchFamily="34" charset="-120"/>
              </a:rPr>
              <a:t>Kostenübersicht</a:t>
            </a:r>
            <a:r>
              <a:rPr lang="en-US" sz="2400" dirty="0" smtClean="0">
                <a:solidFill>
                  <a:srgbClr val="030A18"/>
                </a:solidFill>
                <a:latin typeface="Arial" pitchFamily="34" charset="0"/>
                <a:ea typeface="Arial" pitchFamily="34" charset="-122"/>
                <a:cs typeface="Arial" pitchFamily="34" charset="-120"/>
              </a:rPr>
              <a:t> / </a:t>
            </a:r>
            <a:r>
              <a:rPr lang="en-US" sz="2400" dirty="0"/>
              <a:t>Resources &amp; cost overview</a:t>
            </a:r>
          </a:p>
        </p:txBody>
      </p:sp>
      <p:graphicFrame>
        <p:nvGraphicFramePr>
          <p:cNvPr id="6" name="Table 0"/>
          <p:cNvGraphicFramePr>
            <a:graphicFrameLocks noGrp="1"/>
          </p:cNvGraphicFramePr>
          <p:nvPr>
            <p:extLst>
              <p:ext uri="{D42A27DB-BD31-4B8C-83A1-F6EECF244321}">
                <p14:modId xmlns:p14="http://schemas.microsoft.com/office/powerpoint/2010/main" val="512431458"/>
              </p:ext>
            </p:extLst>
          </p:nvPr>
        </p:nvGraphicFramePr>
        <p:xfrm>
          <a:off x="548640" y="1143000"/>
          <a:ext cx="8138160" cy="2989160"/>
        </p:xfrm>
        <a:graphic>
          <a:graphicData uri="http://schemas.openxmlformats.org/drawingml/2006/table">
            <a:tbl>
              <a:tblPr/>
              <a:tblGrid>
                <a:gridCol w="2711159"/>
                <a:gridCol w="2714281"/>
                <a:gridCol w="2712720"/>
              </a:tblGrid>
              <a:tr h="369793">
                <a:tc>
                  <a:txBody>
                    <a:bodyPr/>
                    <a:lstStyle/>
                    <a:p>
                      <a:pPr marL="0" indent="0">
                        <a:buNone/>
                      </a:pP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5F5F5"/>
                    </a:solidFill>
                  </a:tcPr>
                </a:tc>
                <a:tc>
                  <a:txBody>
                    <a:bodyPr/>
                    <a:lstStyle/>
                    <a:p>
                      <a:pPr marL="0" indent="0">
                        <a:buNone/>
                      </a:pPr>
                      <a:r>
                        <a:rPr lang="en-US" sz="1000" b="1" dirty="0">
                          <a:solidFill>
                            <a:srgbClr val="030A18"/>
                          </a:solidFill>
                        </a:rPr>
                        <a:t>Thalberg</a:t>
                      </a: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5F5F5"/>
                    </a:solidFill>
                  </a:tcPr>
                </a:tc>
                <a:tc>
                  <a:txBody>
                    <a:bodyPr/>
                    <a:lstStyle/>
                    <a:p>
                      <a:pPr marL="0" indent="0">
                        <a:buNone/>
                      </a:pPr>
                      <a:r>
                        <a:rPr lang="en-US" sz="1000" b="1" dirty="0">
                          <a:solidFill>
                            <a:srgbClr val="030A18"/>
                          </a:solidFill>
                        </a:rPr>
                        <a:t>Klatzow</a:t>
                      </a: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5F5F5"/>
                    </a:solidFill>
                  </a:tcPr>
                </a:tc>
              </a:tr>
              <a:tr h="369793">
                <a:tc>
                  <a:txBody>
                    <a:bodyPr/>
                    <a:lstStyle/>
                    <a:p>
                      <a:pPr marL="0" indent="0">
                        <a:buNone/>
                      </a:pPr>
                      <a:r>
                        <a:rPr lang="en-US" sz="1000" b="1" dirty="0">
                          <a:solidFill>
                            <a:srgbClr val="030A18"/>
                          </a:solidFill>
                        </a:rPr>
                        <a:t>Vorräte / Reserves (</a:t>
                      </a:r>
                      <a:r>
                        <a:rPr lang="en-US" sz="1000" b="1" dirty="0" smtClean="0">
                          <a:solidFill>
                            <a:srgbClr val="030A18"/>
                          </a:solidFill>
                        </a:rPr>
                        <a:t>Mt</a:t>
                      </a:r>
                      <a:r>
                        <a:rPr lang="en-US" sz="1000" b="1" baseline="0" dirty="0" smtClean="0">
                          <a:solidFill>
                            <a:srgbClr val="030A18"/>
                          </a:solidFill>
                        </a:rPr>
                        <a:t> - </a:t>
                      </a:r>
                      <a:r>
                        <a:rPr lang="en-US" sz="1000" b="1" dirty="0" smtClean="0">
                          <a:solidFill>
                            <a:srgbClr val="030A18"/>
                          </a:solidFill>
                        </a:rPr>
                        <a:t>Metric Tons)</a:t>
                      </a: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a:solidFill>
                            <a:srgbClr val="030A18"/>
                          </a:solidFill>
                        </a:rPr>
                        <a:t>12</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a:solidFill>
                            <a:srgbClr val="030A18"/>
                          </a:solidFill>
                        </a:rPr>
                        <a:t>24</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369793">
                <a:tc>
                  <a:txBody>
                    <a:bodyPr/>
                    <a:lstStyle/>
                    <a:p>
                      <a:pPr marL="0" indent="0">
                        <a:buNone/>
                      </a:pPr>
                      <a:r>
                        <a:rPr lang="en-US" sz="1000" b="1" dirty="0">
                          <a:solidFill>
                            <a:srgbClr val="030A18"/>
                          </a:solidFill>
                        </a:rPr>
                        <a:t>Erkundete Fläche (</a:t>
                      </a:r>
                      <a:r>
                        <a:rPr lang="en-US" sz="1000" b="1" dirty="0" smtClean="0">
                          <a:solidFill>
                            <a:srgbClr val="030A18"/>
                          </a:solidFill>
                        </a:rPr>
                        <a:t>ha</a:t>
                      </a:r>
                      <a:r>
                        <a:rPr lang="en-US" sz="1000" b="1" baseline="0" dirty="0" smtClean="0">
                          <a:solidFill>
                            <a:srgbClr val="030A18"/>
                          </a:solidFill>
                        </a:rPr>
                        <a:t> – hectares)</a:t>
                      </a: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a:solidFill>
                            <a:srgbClr val="030A18"/>
                          </a:solidFill>
                        </a:rPr>
                        <a:t>30</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a:solidFill>
                            <a:srgbClr val="030A18"/>
                          </a:solidFill>
                        </a:rPr>
                        <a:t>49</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369793">
                <a:tc>
                  <a:txBody>
                    <a:bodyPr/>
                    <a:lstStyle/>
                    <a:p>
                      <a:pPr marL="0" indent="0">
                        <a:buNone/>
                      </a:pPr>
                      <a:r>
                        <a:rPr lang="en-US" sz="1000" b="1" dirty="0" err="1">
                          <a:solidFill>
                            <a:srgbClr val="030A18"/>
                          </a:solidFill>
                        </a:rPr>
                        <a:t>Gesamtinvestitionen</a:t>
                      </a:r>
                      <a:r>
                        <a:rPr lang="en-US" sz="1000" b="1" dirty="0">
                          <a:solidFill>
                            <a:srgbClr val="030A18"/>
                          </a:solidFill>
                        </a:rPr>
                        <a:t> </a:t>
                      </a:r>
                      <a:r>
                        <a:rPr lang="en-US" sz="1000" b="1" dirty="0" smtClean="0">
                          <a:solidFill>
                            <a:srgbClr val="030A18"/>
                          </a:solidFill>
                        </a:rPr>
                        <a:t>/ Total Invest (Million €)</a:t>
                      </a: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a:solidFill>
                            <a:srgbClr val="030A18"/>
                          </a:solidFill>
                        </a:rPr>
                        <a:t>60.0</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a:solidFill>
                            <a:srgbClr val="030A18"/>
                          </a:solidFill>
                        </a:rPr>
                        <a:t>109.1</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369793">
                <a:tc>
                  <a:txBody>
                    <a:bodyPr/>
                    <a:lstStyle/>
                    <a:p>
                      <a:pPr marL="0" indent="0">
                        <a:buNone/>
                      </a:pPr>
                      <a:r>
                        <a:rPr lang="en-US" sz="1000" b="1" dirty="0">
                          <a:solidFill>
                            <a:srgbClr val="030A18"/>
                          </a:solidFill>
                        </a:rPr>
                        <a:t>Kosten pro </a:t>
                      </a:r>
                      <a:r>
                        <a:rPr lang="en-US" sz="1000" b="1" dirty="0" err="1">
                          <a:solidFill>
                            <a:srgbClr val="030A18"/>
                          </a:solidFill>
                        </a:rPr>
                        <a:t>Tonne</a:t>
                      </a:r>
                      <a:r>
                        <a:rPr lang="en-US" sz="1000" b="1" dirty="0">
                          <a:solidFill>
                            <a:srgbClr val="030A18"/>
                          </a:solidFill>
                        </a:rPr>
                        <a:t> </a:t>
                      </a:r>
                      <a:r>
                        <a:rPr lang="en-US" sz="1000" b="1" dirty="0" smtClean="0">
                          <a:solidFill>
                            <a:srgbClr val="030A18"/>
                          </a:solidFill>
                        </a:rPr>
                        <a:t>/ Cost per ton (</a:t>
                      </a:r>
                      <a:r>
                        <a:rPr lang="en-US" sz="1000" b="1" dirty="0">
                          <a:solidFill>
                            <a:srgbClr val="030A18"/>
                          </a:solidFill>
                        </a:rPr>
                        <a:t>€/t)</a:t>
                      </a: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smtClean="0">
                          <a:solidFill>
                            <a:srgbClr val="030A18"/>
                          </a:solidFill>
                        </a:rPr>
                        <a:t>5.00 Euro</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smtClean="0">
                          <a:solidFill>
                            <a:srgbClr val="030A18"/>
                          </a:solidFill>
                        </a:rPr>
                        <a:t>4.54 Euro</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369793">
                <a:tc>
                  <a:txBody>
                    <a:bodyPr/>
                    <a:lstStyle/>
                    <a:p>
                      <a:pPr marL="0" indent="0">
                        <a:buNone/>
                      </a:pPr>
                      <a:r>
                        <a:rPr lang="en-US" sz="1000" b="1" dirty="0" err="1" smtClean="0">
                          <a:solidFill>
                            <a:srgbClr val="030A18"/>
                          </a:solidFill>
                        </a:rPr>
                        <a:t>Marktpreis</a:t>
                      </a:r>
                      <a:r>
                        <a:rPr lang="en-US" sz="1000" b="1" dirty="0" smtClean="0">
                          <a:solidFill>
                            <a:srgbClr val="030A18"/>
                          </a:solidFill>
                        </a:rPr>
                        <a:t> / Market Price </a:t>
                      </a:r>
                      <a:r>
                        <a:rPr lang="en-US" sz="1000" b="1" dirty="0">
                          <a:solidFill>
                            <a:srgbClr val="030A18"/>
                          </a:solidFill>
                        </a:rPr>
                        <a:t>(€/t)</a:t>
                      </a: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smtClean="0">
                          <a:solidFill>
                            <a:srgbClr val="030A18"/>
                          </a:solidFill>
                        </a:rPr>
                        <a:t>37 Euro</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smtClean="0">
                          <a:solidFill>
                            <a:srgbClr val="030A18"/>
                          </a:solidFill>
                        </a:rPr>
                        <a:t>37 Euro</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369793">
                <a:tc>
                  <a:txBody>
                    <a:bodyPr/>
                    <a:lstStyle/>
                    <a:p>
                      <a:pPr marL="0" indent="0">
                        <a:buNone/>
                      </a:pPr>
                      <a:r>
                        <a:rPr lang="en-US" sz="1000" b="1" dirty="0" err="1">
                          <a:solidFill>
                            <a:srgbClr val="030A18"/>
                          </a:solidFill>
                        </a:rPr>
                        <a:t>Bruttowert</a:t>
                      </a:r>
                      <a:r>
                        <a:rPr lang="en-US" sz="1000" b="1" dirty="0">
                          <a:solidFill>
                            <a:srgbClr val="030A18"/>
                          </a:solidFill>
                        </a:rPr>
                        <a:t> </a:t>
                      </a:r>
                      <a:r>
                        <a:rPr lang="en-US" sz="1000" b="1" dirty="0" smtClean="0">
                          <a:solidFill>
                            <a:srgbClr val="030A18"/>
                          </a:solidFill>
                        </a:rPr>
                        <a:t>/ Gross value (Million €</a:t>
                      </a:r>
                      <a:r>
                        <a:rPr lang="en-US" sz="1000" b="1" dirty="0">
                          <a:solidFill>
                            <a:srgbClr val="030A18"/>
                          </a:solidFill>
                        </a:rPr>
                        <a:t>)</a:t>
                      </a: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smtClean="0">
                          <a:solidFill>
                            <a:srgbClr val="030A18"/>
                          </a:solidFill>
                        </a:rPr>
                        <a:t>444.000.000</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smtClean="0">
                          <a:solidFill>
                            <a:srgbClr val="030A18"/>
                          </a:solidFill>
                        </a:rPr>
                        <a:t>888.000.000</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400609">
                <a:tc>
                  <a:txBody>
                    <a:bodyPr/>
                    <a:lstStyle/>
                    <a:p>
                      <a:pPr marL="0" indent="0">
                        <a:buNone/>
                      </a:pPr>
                      <a:r>
                        <a:rPr lang="en-US" sz="1000" b="1" dirty="0" err="1">
                          <a:solidFill>
                            <a:srgbClr val="030A18"/>
                          </a:solidFill>
                        </a:rPr>
                        <a:t>Netto‑Marktwert</a:t>
                      </a:r>
                      <a:r>
                        <a:rPr lang="en-US" sz="1000" b="1" dirty="0">
                          <a:solidFill>
                            <a:srgbClr val="030A18"/>
                          </a:solidFill>
                        </a:rPr>
                        <a:t> </a:t>
                      </a:r>
                      <a:r>
                        <a:rPr lang="en-US" sz="1000" b="1" dirty="0" smtClean="0">
                          <a:solidFill>
                            <a:srgbClr val="030A18"/>
                          </a:solidFill>
                        </a:rPr>
                        <a:t>/ Net market value (Million €</a:t>
                      </a:r>
                      <a:r>
                        <a:rPr lang="en-US" sz="1000" b="1" dirty="0">
                          <a:solidFill>
                            <a:srgbClr val="030A18"/>
                          </a:solidFill>
                        </a:rPr>
                        <a:t>)</a:t>
                      </a:r>
                      <a:endParaRPr lang="en-US" sz="1000"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smtClean="0">
                          <a:solidFill>
                            <a:srgbClr val="030A18"/>
                          </a:solidFill>
                        </a:rPr>
                        <a:t>384.000.000</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buNone/>
                      </a:pPr>
                      <a:r>
                        <a:rPr lang="en-US" sz="1000" b="1" dirty="0" smtClean="0">
                          <a:solidFill>
                            <a:srgbClr val="030A18"/>
                          </a:solidFill>
                        </a:rPr>
                        <a:t>779.000.000</a:t>
                      </a:r>
                      <a:endParaRPr lang="en-US" sz="1000" b="1" dirty="0"/>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bl>
          </a:graphicData>
        </a:graphic>
      </p:graphicFrame>
      <p:sp>
        <p:nvSpPr>
          <p:cNvPr id="4" name="Text 1"/>
          <p:cNvSpPr txBox="1"/>
          <p:nvPr/>
        </p:nvSpPr>
        <p:spPr>
          <a:xfrm>
            <a:off x="457200" y="4777740"/>
            <a:ext cx="8229600" cy="228600"/>
          </a:xfrm>
          <a:prstGeom prst="rect">
            <a:avLst/>
          </a:prstGeom>
          <a:noFill/>
          <a:ln/>
        </p:spPr>
        <p:txBody>
          <a:bodyPr wrap="square" lIns="0" tIns="0" rIns="0" bIns="0" rtlCol="0" anchor="ctr"/>
          <a:lstStyle/>
          <a:p>
            <a:pPr marL="0" indent="0">
              <a:buNone/>
            </a:pPr>
            <a:r>
              <a:rPr lang="en-US" sz="600" u="sng" dirty="0">
                <a:solidFill>
                  <a:srgbClr val="666666"/>
                </a:solidFill>
                <a:hlinkClick r:id="rId3"/>
              </a:rPr>
              <a:t>[1]</a:t>
            </a:r>
            <a:r>
              <a:rPr lang="en-US" sz="600" dirty="0">
                <a:solidFill>
                  <a:srgbClr val="000000"/>
                </a:solidFill>
              </a:rPr>
              <a:t>  </a:t>
            </a:r>
            <a:r>
              <a:rPr lang="en-US" sz="600" u="sng" dirty="0">
                <a:solidFill>
                  <a:srgbClr val="666666"/>
                </a:solidFill>
                <a:hlinkClick r:id="rId4"/>
              </a:rPr>
              <a:t>[2]</a:t>
            </a:r>
            <a:r>
              <a:rPr lang="en-US" sz="600" dirty="0">
                <a:solidFill>
                  <a:srgbClr val="000000"/>
                </a:solidFill>
              </a:rPr>
              <a:t>  </a:t>
            </a:r>
            <a:r>
              <a:rPr lang="en-US" sz="600" u="sng" dirty="0">
                <a:solidFill>
                  <a:srgbClr val="666666"/>
                </a:solidFill>
                <a:hlinkClick r:id="rId5"/>
              </a:rPr>
              <a:t>[6]</a:t>
            </a:r>
            <a:r>
              <a:rPr lang="en-US" sz="600" dirty="0">
                <a:solidFill>
                  <a:srgbClr val="000000"/>
                </a:solidFill>
              </a:rPr>
              <a:t>  </a:t>
            </a:r>
            <a:r>
              <a:rPr lang="en-US" sz="600" u="sng" dirty="0">
                <a:solidFill>
                  <a:srgbClr val="666666"/>
                </a:solidFill>
                <a:hlinkClick r:id="rId6"/>
              </a:rPr>
              <a:t>[13]</a:t>
            </a:r>
            <a:r>
              <a:rPr lang="en-US" sz="600" dirty="0">
                <a:solidFill>
                  <a:srgbClr val="000000"/>
                </a:solidFill>
              </a:rPr>
              <a:t>  </a:t>
            </a:r>
            <a:r>
              <a:rPr lang="en-US" sz="600" u="sng" dirty="0">
                <a:solidFill>
                  <a:srgbClr val="666666"/>
                </a:solidFill>
                <a:hlinkClick r:id="rId7"/>
              </a:rPr>
              <a:t>[9]</a:t>
            </a:r>
            <a:r>
              <a:rPr lang="en-US" sz="600" dirty="0">
                <a:solidFill>
                  <a:srgbClr val="000000"/>
                </a:solidFill>
              </a:rPr>
              <a:t>  </a:t>
            </a:r>
            <a:r>
              <a:rPr lang="en-US" sz="600" u="sng" dirty="0">
                <a:solidFill>
                  <a:srgbClr val="666666"/>
                </a:solidFill>
                <a:hlinkClick r:id="rId8"/>
              </a:rPr>
              <a:t>[14]</a:t>
            </a:r>
            <a:endParaRPr lang="en-US" sz="600" dirty="0"/>
          </a:p>
        </p:txBody>
      </p:sp>
      <p:pic>
        <p:nvPicPr>
          <p:cNvPr id="5" name="Bild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67732" y="4406159"/>
            <a:ext cx="582023" cy="5526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274320" y="274320"/>
            <a:ext cx="8595360" cy="502920"/>
          </a:xfrm>
          <a:prstGeom prst="rect">
            <a:avLst/>
          </a:prstGeom>
          <a:noFill/>
          <a:ln/>
        </p:spPr>
        <p:txBody>
          <a:bodyPr wrap="square" rtlCol="0" anchor="ctr"/>
          <a:lstStyle/>
          <a:p>
            <a:pPr marL="0" indent="0">
              <a:buNone/>
            </a:pPr>
            <a:r>
              <a:rPr lang="en-US" sz="2400" dirty="0">
                <a:solidFill>
                  <a:srgbClr val="030A18"/>
                </a:solidFill>
                <a:latin typeface="Arial" pitchFamily="34" charset="0"/>
                <a:ea typeface="Arial" pitchFamily="34" charset="-122"/>
                <a:cs typeface="Arial" pitchFamily="34" charset="-120"/>
              </a:rPr>
              <a:t>Preis vs. Kosten je Tonne</a:t>
            </a:r>
            <a:endParaRPr lang="en-US" sz="2400" dirty="0"/>
          </a:p>
        </p:txBody>
      </p:sp>
      <p:graphicFrame>
        <p:nvGraphicFramePr>
          <p:cNvPr id="3" name="Chart 0"/>
          <p:cNvGraphicFramePr/>
          <p:nvPr/>
        </p:nvGraphicFramePr>
        <p:xfrm>
          <a:off x="914400" y="1234440"/>
          <a:ext cx="5029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1"/>
          <p:cNvSpPr/>
          <p:nvPr/>
        </p:nvSpPr>
        <p:spPr>
          <a:xfrm>
            <a:off x="6400800" y="982980"/>
            <a:ext cx="2743200" cy="1188720"/>
          </a:xfrm>
          <a:prstGeom prst="rect">
            <a:avLst/>
          </a:prstGeom>
          <a:noFill/>
          <a:ln/>
        </p:spPr>
        <p:txBody>
          <a:bodyPr wrap="square" rtlCol="0" anchor="t"/>
          <a:lstStyle/>
          <a:p>
            <a:r>
              <a:rPr lang="en-US" sz="1200" dirty="0">
                <a:solidFill>
                  <a:srgbClr val="030A18"/>
                </a:solidFill>
              </a:rPr>
              <a:t>Margen je Tonne (</a:t>
            </a:r>
            <a:r>
              <a:rPr lang="en-US" sz="1200" dirty="0" err="1">
                <a:solidFill>
                  <a:srgbClr val="030A18"/>
                </a:solidFill>
              </a:rPr>
              <a:t>Thalberg</a:t>
            </a:r>
            <a:r>
              <a:rPr lang="en-US" sz="1200" dirty="0" smtClean="0">
                <a:solidFill>
                  <a:srgbClr val="030A18"/>
                </a:solidFill>
              </a:rPr>
              <a:t>):</a:t>
            </a:r>
            <a:br>
              <a:rPr lang="en-US" sz="1200" dirty="0" smtClean="0">
                <a:solidFill>
                  <a:srgbClr val="030A18"/>
                </a:solidFill>
              </a:rPr>
            </a:br>
            <a:r>
              <a:rPr lang="en-US" sz="1200" dirty="0" smtClean="0">
                <a:solidFill>
                  <a:srgbClr val="030A18"/>
                </a:solidFill>
              </a:rPr>
              <a:t>37</a:t>
            </a:r>
            <a:r>
              <a:rPr lang="en-US" sz="1200" dirty="0">
                <a:solidFill>
                  <a:srgbClr val="030A18"/>
                </a:solidFill>
              </a:rPr>
              <a:t> – 5 = 32 €/tMargen je </a:t>
            </a:r>
            <a:r>
              <a:rPr lang="en-US" sz="1200" dirty="0" err="1">
                <a:solidFill>
                  <a:srgbClr val="030A18"/>
                </a:solidFill>
              </a:rPr>
              <a:t>Tonne</a:t>
            </a:r>
            <a:r>
              <a:rPr lang="en-US" sz="1200" dirty="0">
                <a:solidFill>
                  <a:srgbClr val="030A18"/>
                </a:solidFill>
              </a:rPr>
              <a:t> </a:t>
            </a:r>
            <a:r>
              <a:rPr lang="en-US" sz="1200" dirty="0" smtClean="0">
                <a:solidFill>
                  <a:srgbClr val="030A18"/>
                </a:solidFill>
              </a:rPr>
              <a:t/>
            </a:r>
            <a:br>
              <a:rPr lang="en-US" sz="1200" dirty="0" smtClean="0">
                <a:solidFill>
                  <a:srgbClr val="030A18"/>
                </a:solidFill>
              </a:rPr>
            </a:br>
            <a:r>
              <a:rPr lang="en-US" sz="1200" dirty="0">
                <a:solidFill>
                  <a:srgbClr val="030A18"/>
                </a:solidFill>
              </a:rPr>
              <a:t/>
            </a:r>
            <a:br>
              <a:rPr lang="en-US" sz="1200" dirty="0">
                <a:solidFill>
                  <a:srgbClr val="030A18"/>
                </a:solidFill>
              </a:rPr>
            </a:br>
            <a:r>
              <a:rPr lang="en-US" sz="1200" dirty="0" err="1" smtClean="0">
                <a:solidFill>
                  <a:srgbClr val="030A18"/>
                </a:solidFill>
              </a:rPr>
              <a:t>Margen</a:t>
            </a:r>
            <a:r>
              <a:rPr lang="en-US" sz="1200" dirty="0" smtClean="0">
                <a:solidFill>
                  <a:srgbClr val="030A18"/>
                </a:solidFill>
              </a:rPr>
              <a:t> </a:t>
            </a:r>
            <a:r>
              <a:rPr lang="en-US" sz="1200" dirty="0">
                <a:solidFill>
                  <a:srgbClr val="030A18"/>
                </a:solidFill>
              </a:rPr>
              <a:t>je </a:t>
            </a:r>
            <a:r>
              <a:rPr lang="en-US" sz="1200" dirty="0" err="1">
                <a:solidFill>
                  <a:srgbClr val="030A18"/>
                </a:solidFill>
              </a:rPr>
              <a:t>Tonne</a:t>
            </a:r>
            <a:r>
              <a:rPr lang="en-US" sz="1200" dirty="0">
                <a:solidFill>
                  <a:srgbClr val="030A18"/>
                </a:solidFill>
              </a:rPr>
              <a:t> (</a:t>
            </a:r>
            <a:r>
              <a:rPr lang="en-US" sz="1200" dirty="0" err="1" smtClean="0">
                <a:solidFill>
                  <a:srgbClr val="030A18"/>
                </a:solidFill>
              </a:rPr>
              <a:t>Klatzow</a:t>
            </a:r>
            <a:r>
              <a:rPr lang="en-US" sz="1200" dirty="0" smtClean="0">
                <a:solidFill>
                  <a:srgbClr val="030A18"/>
                </a:solidFill>
              </a:rPr>
              <a:t>):</a:t>
            </a:r>
            <a:br>
              <a:rPr lang="en-US" sz="1200" dirty="0" smtClean="0">
                <a:solidFill>
                  <a:srgbClr val="030A18"/>
                </a:solidFill>
              </a:rPr>
            </a:br>
            <a:r>
              <a:rPr lang="en-US" sz="1200" dirty="0" smtClean="0">
                <a:solidFill>
                  <a:srgbClr val="030A18"/>
                </a:solidFill>
              </a:rPr>
              <a:t>37</a:t>
            </a:r>
            <a:r>
              <a:rPr lang="en-US" sz="1200" dirty="0">
                <a:solidFill>
                  <a:srgbClr val="030A18"/>
                </a:solidFill>
              </a:rPr>
              <a:t> – 4,54 ≈ 32,5 €/t</a:t>
            </a:r>
            <a:r>
              <a:rPr lang="en-US" sz="1200" b="1" dirty="0">
                <a:solidFill>
                  <a:srgbClr val="030A18"/>
                </a:solidFill>
              </a:rPr>
              <a:t>=&gt; Hohe Wertschöpfung trotz konservativer Annahmen</a:t>
            </a:r>
            <a:endParaRPr lang="en-US" sz="1200" dirty="0"/>
          </a:p>
        </p:txBody>
      </p:sp>
      <p:sp>
        <p:nvSpPr>
          <p:cNvPr id="5" name="Text 2"/>
          <p:cNvSpPr/>
          <p:nvPr/>
        </p:nvSpPr>
        <p:spPr>
          <a:xfrm>
            <a:off x="6400800" y="2697480"/>
            <a:ext cx="2743200" cy="1280160"/>
          </a:xfrm>
          <a:prstGeom prst="rect">
            <a:avLst/>
          </a:prstGeom>
          <a:noFill/>
          <a:ln/>
        </p:spPr>
        <p:txBody>
          <a:bodyPr wrap="square" rtlCol="0" anchor="t"/>
          <a:lstStyle/>
          <a:p>
            <a:r>
              <a:rPr lang="en-US" sz="1200" dirty="0">
                <a:solidFill>
                  <a:srgbClr val="030A18"/>
                </a:solidFill>
              </a:rPr>
              <a:t>Margin per tonne (</a:t>
            </a:r>
            <a:r>
              <a:rPr lang="en-US" sz="1200" dirty="0" err="1">
                <a:solidFill>
                  <a:srgbClr val="030A18"/>
                </a:solidFill>
              </a:rPr>
              <a:t>Thalberg</a:t>
            </a:r>
            <a:r>
              <a:rPr lang="en-US" sz="1200" dirty="0" smtClean="0">
                <a:solidFill>
                  <a:srgbClr val="030A18"/>
                </a:solidFill>
              </a:rPr>
              <a:t>):</a:t>
            </a:r>
            <a:br>
              <a:rPr lang="en-US" sz="1200" dirty="0" smtClean="0">
                <a:solidFill>
                  <a:srgbClr val="030A18"/>
                </a:solidFill>
              </a:rPr>
            </a:br>
            <a:r>
              <a:rPr lang="en-US" sz="1200" dirty="0" smtClean="0">
                <a:solidFill>
                  <a:srgbClr val="030A18"/>
                </a:solidFill>
              </a:rPr>
              <a:t>37</a:t>
            </a:r>
            <a:r>
              <a:rPr lang="en-US" sz="1200" dirty="0">
                <a:solidFill>
                  <a:srgbClr val="030A18"/>
                </a:solidFill>
              </a:rPr>
              <a:t> – 5 = €32/tMargin per </a:t>
            </a:r>
            <a:r>
              <a:rPr lang="en-US" sz="1200" dirty="0" err="1">
                <a:solidFill>
                  <a:srgbClr val="030A18"/>
                </a:solidFill>
              </a:rPr>
              <a:t>tonne</a:t>
            </a:r>
            <a:r>
              <a:rPr lang="en-US" sz="1200" dirty="0">
                <a:solidFill>
                  <a:srgbClr val="030A18"/>
                </a:solidFill>
              </a:rPr>
              <a:t> </a:t>
            </a:r>
            <a:r>
              <a:rPr lang="en-US" sz="1200" dirty="0" smtClean="0">
                <a:solidFill>
                  <a:srgbClr val="030A18"/>
                </a:solidFill>
              </a:rPr>
              <a:t/>
            </a:r>
            <a:br>
              <a:rPr lang="en-US" sz="1200" dirty="0" smtClean="0">
                <a:solidFill>
                  <a:srgbClr val="030A18"/>
                </a:solidFill>
              </a:rPr>
            </a:br>
            <a:r>
              <a:rPr lang="en-US" sz="1200" dirty="0">
                <a:solidFill>
                  <a:srgbClr val="030A18"/>
                </a:solidFill>
              </a:rPr>
              <a:t/>
            </a:r>
            <a:br>
              <a:rPr lang="en-US" sz="1200" dirty="0">
                <a:solidFill>
                  <a:srgbClr val="030A18"/>
                </a:solidFill>
              </a:rPr>
            </a:br>
            <a:r>
              <a:rPr lang="en-US" sz="1200" dirty="0">
                <a:solidFill>
                  <a:srgbClr val="030A18"/>
                </a:solidFill>
              </a:rPr>
              <a:t> Margin per </a:t>
            </a:r>
            <a:r>
              <a:rPr lang="en-US" sz="1200" dirty="0" err="1">
                <a:solidFill>
                  <a:srgbClr val="030A18"/>
                </a:solidFill>
              </a:rPr>
              <a:t>tonne</a:t>
            </a:r>
            <a:r>
              <a:rPr lang="en-US" sz="1200" dirty="0">
                <a:solidFill>
                  <a:srgbClr val="030A18"/>
                </a:solidFill>
              </a:rPr>
              <a:t> (</a:t>
            </a:r>
            <a:r>
              <a:rPr lang="en-US" sz="1200" dirty="0" err="1">
                <a:solidFill>
                  <a:srgbClr val="030A18"/>
                </a:solidFill>
              </a:rPr>
              <a:t>Klatzow</a:t>
            </a:r>
            <a:r>
              <a:rPr lang="en-US" sz="1200" dirty="0" smtClean="0">
                <a:solidFill>
                  <a:srgbClr val="030A18"/>
                </a:solidFill>
              </a:rPr>
              <a:t>):</a:t>
            </a:r>
            <a:br>
              <a:rPr lang="en-US" sz="1200" dirty="0" smtClean="0">
                <a:solidFill>
                  <a:srgbClr val="030A18"/>
                </a:solidFill>
              </a:rPr>
            </a:br>
            <a:r>
              <a:rPr lang="en-US" sz="1200" dirty="0" smtClean="0">
                <a:solidFill>
                  <a:srgbClr val="030A18"/>
                </a:solidFill>
              </a:rPr>
              <a:t>37</a:t>
            </a:r>
            <a:r>
              <a:rPr lang="en-US" sz="1200" dirty="0">
                <a:solidFill>
                  <a:srgbClr val="030A18"/>
                </a:solidFill>
              </a:rPr>
              <a:t> – 4.54 ≈ €32.5/t</a:t>
            </a:r>
            <a:r>
              <a:rPr lang="en-US" sz="1200" b="1" dirty="0">
                <a:solidFill>
                  <a:srgbClr val="030A18"/>
                </a:solidFill>
              </a:rPr>
              <a:t>⇒ High value creation even under conservative assumptions</a:t>
            </a:r>
            <a:endParaRPr lang="en-US" sz="1200" dirty="0"/>
          </a:p>
        </p:txBody>
      </p:sp>
      <p:sp>
        <p:nvSpPr>
          <p:cNvPr id="6" name="Text 3"/>
          <p:cNvSpPr txBox="1"/>
          <p:nvPr/>
        </p:nvSpPr>
        <p:spPr>
          <a:xfrm>
            <a:off x="457200" y="4777740"/>
            <a:ext cx="8229600" cy="228600"/>
          </a:xfrm>
          <a:prstGeom prst="rect">
            <a:avLst/>
          </a:prstGeom>
          <a:noFill/>
          <a:ln/>
        </p:spPr>
        <p:txBody>
          <a:bodyPr wrap="square" lIns="0" tIns="0" rIns="0" bIns="0" rtlCol="0" anchor="ctr"/>
          <a:lstStyle/>
          <a:p>
            <a:pPr marL="0" indent="0">
              <a:buNone/>
            </a:pPr>
            <a:r>
              <a:rPr lang="en-US" sz="600" u="sng" dirty="0">
                <a:solidFill>
                  <a:srgbClr val="666666"/>
                </a:solidFill>
                <a:hlinkClick r:id="rId4"/>
              </a:rPr>
              <a:t>[5]</a:t>
            </a:r>
            <a:r>
              <a:rPr lang="en-US" sz="600" dirty="0">
                <a:solidFill>
                  <a:srgbClr val="000000"/>
                </a:solidFill>
              </a:rPr>
              <a:t>  </a:t>
            </a:r>
            <a:r>
              <a:rPr lang="en-US" sz="600" u="sng" dirty="0">
                <a:solidFill>
                  <a:srgbClr val="666666"/>
                </a:solidFill>
                <a:hlinkClick r:id="rId4"/>
              </a:rPr>
              <a:t>[6]</a:t>
            </a:r>
            <a:r>
              <a:rPr lang="en-US" sz="600" dirty="0">
                <a:solidFill>
                  <a:srgbClr val="000000"/>
                </a:solidFill>
              </a:rPr>
              <a:t>  </a:t>
            </a:r>
            <a:r>
              <a:rPr lang="en-US" sz="600" u="sng" dirty="0">
                <a:solidFill>
                  <a:srgbClr val="666666"/>
                </a:solidFill>
                <a:hlinkClick r:id="rId5"/>
              </a:rPr>
              <a:t>[11]</a:t>
            </a:r>
            <a:r>
              <a:rPr lang="en-US" sz="600" dirty="0">
                <a:solidFill>
                  <a:srgbClr val="000000"/>
                </a:solidFill>
              </a:rPr>
              <a:t>  </a:t>
            </a:r>
            <a:r>
              <a:rPr lang="en-US" sz="600" u="sng" dirty="0">
                <a:solidFill>
                  <a:srgbClr val="666666"/>
                </a:solidFill>
                <a:hlinkClick r:id="rId6"/>
              </a:rPr>
              <a:t>[13]</a:t>
            </a:r>
            <a:endParaRPr lang="en-US" sz="600" dirty="0"/>
          </a:p>
        </p:txBody>
      </p:sp>
      <p:pic>
        <p:nvPicPr>
          <p:cNvPr id="7" name="Bild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5607" y="4371434"/>
            <a:ext cx="582023" cy="5526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274320" y="274320"/>
            <a:ext cx="8595360" cy="502920"/>
          </a:xfrm>
          <a:prstGeom prst="rect">
            <a:avLst/>
          </a:prstGeom>
          <a:noFill/>
          <a:ln/>
        </p:spPr>
        <p:txBody>
          <a:bodyPr wrap="square" rtlCol="0" anchor="ctr"/>
          <a:lstStyle/>
          <a:p>
            <a:pPr marL="0" indent="0">
              <a:buNone/>
            </a:pPr>
            <a:r>
              <a:rPr lang="en-US" sz="2400" dirty="0">
                <a:solidFill>
                  <a:srgbClr val="030A18"/>
                </a:solidFill>
                <a:latin typeface="Arial" pitchFamily="34" charset="0"/>
                <a:ea typeface="Arial" pitchFamily="34" charset="-122"/>
                <a:cs typeface="Arial" pitchFamily="34" charset="-120"/>
              </a:rPr>
              <a:t>Planung &amp; Genehmigung</a:t>
            </a:r>
            <a:endParaRPr lang="en-US" sz="2400" dirty="0"/>
          </a:p>
        </p:txBody>
      </p:sp>
      <p:sp>
        <p:nvSpPr>
          <p:cNvPr id="3" name="Text 1"/>
          <p:cNvSpPr/>
          <p:nvPr/>
        </p:nvSpPr>
        <p:spPr>
          <a:xfrm>
            <a:off x="457200" y="1005840"/>
            <a:ext cx="3883306" cy="3200400"/>
          </a:xfrm>
          <a:prstGeom prst="rect">
            <a:avLst/>
          </a:prstGeom>
          <a:noFill/>
          <a:ln/>
        </p:spPr>
        <p:txBody>
          <a:bodyPr wrap="square" lIns="1270" tIns="1270" rIns="1270" bIns="1270" rtlCol="0" anchor="t"/>
          <a:lstStyle/>
          <a:p>
            <a:pPr marL="190500" indent="-190500">
              <a:buSzPct val="100000"/>
              <a:buChar char="•"/>
            </a:pPr>
            <a:r>
              <a:rPr lang="en-US" sz="1200" dirty="0">
                <a:solidFill>
                  <a:srgbClr val="030A18"/>
                </a:solidFill>
              </a:rPr>
              <a:t>Thalberg: FNP als </a:t>
            </a:r>
            <a:r>
              <a:rPr lang="en-US" sz="1200" dirty="0" err="1">
                <a:solidFill>
                  <a:srgbClr val="030A18"/>
                </a:solidFill>
              </a:rPr>
              <a:t>Tonabbaugebiet</a:t>
            </a:r>
            <a:r>
              <a:rPr lang="en-US" sz="1200" dirty="0">
                <a:solidFill>
                  <a:srgbClr val="030A18"/>
                </a:solidFill>
              </a:rPr>
              <a:t> </a:t>
            </a:r>
            <a:r>
              <a:rPr lang="en-US" sz="1200" dirty="0" err="1" smtClean="0">
                <a:solidFill>
                  <a:srgbClr val="030A18"/>
                </a:solidFill>
              </a:rPr>
              <a:t>ausgewiesen</a:t>
            </a:r>
            <a:r>
              <a:rPr lang="en-US" sz="1200" dirty="0" smtClean="0">
                <a:solidFill>
                  <a:srgbClr val="030A18"/>
                </a:solidFill>
              </a:rPr>
              <a:t>;</a:t>
            </a:r>
            <a:br>
              <a:rPr lang="en-US" sz="1200" dirty="0" smtClean="0">
                <a:solidFill>
                  <a:srgbClr val="030A18"/>
                </a:solidFill>
              </a:rPr>
            </a:br>
            <a:r>
              <a:rPr lang="en-US" sz="1200" dirty="0" smtClean="0">
                <a:solidFill>
                  <a:srgbClr val="030A18"/>
                </a:solidFill>
              </a:rPr>
              <a:t>RREP </a:t>
            </a:r>
            <a:r>
              <a:rPr lang="en-US" sz="1200" dirty="0">
                <a:solidFill>
                  <a:srgbClr val="030A18"/>
                </a:solidFill>
              </a:rPr>
              <a:t>fordert Raumordnungsverfahren</a:t>
            </a:r>
            <a:endParaRPr lang="en-US" sz="1200" dirty="0"/>
          </a:p>
          <a:p>
            <a:pPr marL="190500" indent="-190500">
              <a:buSzPct val="100000"/>
              <a:buChar char="•"/>
            </a:pPr>
            <a:r>
              <a:rPr lang="en-US" sz="1200" dirty="0">
                <a:solidFill>
                  <a:srgbClr val="030A18"/>
                </a:solidFill>
              </a:rPr>
              <a:t>Klatzow: Vorbehaltsgebiet im Regionalplan; Hauptbetriebsplan für 17,4 ha genehmigt (2015–2025)</a:t>
            </a:r>
            <a:endParaRPr lang="en-US" sz="1200" dirty="0"/>
          </a:p>
          <a:p>
            <a:pPr marL="190500" indent="-190500">
              <a:buSzPct val="100000"/>
              <a:buChar char="•"/>
            </a:pPr>
            <a:r>
              <a:rPr lang="en-US" sz="1200" dirty="0">
                <a:solidFill>
                  <a:srgbClr val="030A18"/>
                </a:solidFill>
              </a:rPr>
              <a:t>Planungskosten: ca. 124 k€ (Thalberg) bzw. 121 k€ (Klatzow)</a:t>
            </a:r>
            <a:endParaRPr lang="en-US" sz="1200" dirty="0"/>
          </a:p>
          <a:p>
            <a:pPr marL="190500" indent="-190500">
              <a:buSzPct val="100000"/>
              <a:buChar char="•"/>
            </a:pPr>
            <a:r>
              <a:rPr lang="en-US" sz="1200" dirty="0">
                <a:solidFill>
                  <a:srgbClr val="030A18"/>
                </a:solidFill>
              </a:rPr>
              <a:t>Erwerb von 60 ha/520 k m² Landwirtschaftsflächen notwendig</a:t>
            </a:r>
            <a:endParaRPr lang="en-US" sz="1200" dirty="0"/>
          </a:p>
        </p:txBody>
      </p:sp>
      <p:sp>
        <p:nvSpPr>
          <p:cNvPr id="4" name="Text 2"/>
          <p:cNvSpPr/>
          <p:nvPr/>
        </p:nvSpPr>
        <p:spPr>
          <a:xfrm>
            <a:off x="4572000" y="1005840"/>
            <a:ext cx="4114800" cy="3200400"/>
          </a:xfrm>
          <a:prstGeom prst="rect">
            <a:avLst/>
          </a:prstGeom>
          <a:noFill/>
          <a:ln/>
        </p:spPr>
        <p:txBody>
          <a:bodyPr wrap="square" lIns="1270" tIns="1270" rIns="1270" bIns="1270" rtlCol="0" anchor="t"/>
          <a:lstStyle/>
          <a:p>
            <a:pPr marL="190500" indent="-190500">
              <a:buSzPct val="100000"/>
              <a:buChar char="•"/>
            </a:pPr>
            <a:r>
              <a:rPr lang="en-US" sz="1200" dirty="0">
                <a:solidFill>
                  <a:srgbClr val="030A18"/>
                </a:solidFill>
              </a:rPr>
              <a:t>Thalberg: local land‑use plan designates mining; regional plan requires spatial planning procedure</a:t>
            </a:r>
            <a:endParaRPr lang="en-US" sz="1200" dirty="0"/>
          </a:p>
          <a:p>
            <a:pPr marL="190500" indent="-190500">
              <a:buSzPct val="100000"/>
              <a:buChar char="•"/>
            </a:pPr>
            <a:r>
              <a:rPr lang="en-US" sz="1200" dirty="0">
                <a:solidFill>
                  <a:srgbClr val="030A18"/>
                </a:solidFill>
              </a:rPr>
              <a:t>Klatzow: reserved area in regional plan; main operations plan approved for 17.4 ha (2015–2025)</a:t>
            </a:r>
            <a:endParaRPr lang="en-US" sz="1200" dirty="0"/>
          </a:p>
          <a:p>
            <a:pPr marL="190500" indent="-190500">
              <a:buSzPct val="100000"/>
              <a:buChar char="•"/>
            </a:pPr>
            <a:r>
              <a:rPr lang="en-US" sz="1200" dirty="0">
                <a:solidFill>
                  <a:srgbClr val="030A18"/>
                </a:solidFill>
              </a:rPr>
              <a:t>Planning costs: ~€124 k (Thalberg) and €121 k (Klatzow)</a:t>
            </a:r>
            <a:endParaRPr lang="en-US" sz="1200" dirty="0"/>
          </a:p>
          <a:p>
            <a:pPr marL="190500" indent="-190500">
              <a:buSzPct val="100000"/>
              <a:buChar char="•"/>
            </a:pPr>
            <a:r>
              <a:rPr lang="en-US" sz="1200" dirty="0">
                <a:solidFill>
                  <a:srgbClr val="030A18"/>
                </a:solidFill>
              </a:rPr>
              <a:t>Purchase of ~60 ha/520 k m² farmland required</a:t>
            </a:r>
            <a:endParaRPr lang="en-US" sz="1200" dirty="0"/>
          </a:p>
        </p:txBody>
      </p:sp>
      <p:sp>
        <p:nvSpPr>
          <p:cNvPr id="5" name="Text 3"/>
          <p:cNvSpPr txBox="1"/>
          <p:nvPr/>
        </p:nvSpPr>
        <p:spPr>
          <a:xfrm>
            <a:off x="457200" y="4777740"/>
            <a:ext cx="8229600" cy="228600"/>
          </a:xfrm>
          <a:prstGeom prst="rect">
            <a:avLst/>
          </a:prstGeom>
          <a:noFill/>
          <a:ln/>
        </p:spPr>
        <p:txBody>
          <a:bodyPr wrap="square" lIns="0" tIns="0" rIns="0" bIns="0" rtlCol="0" anchor="ctr"/>
          <a:lstStyle/>
          <a:p>
            <a:pPr marL="0" indent="0">
              <a:buNone/>
            </a:pPr>
            <a:r>
              <a:rPr lang="en-US" sz="600" u="sng" dirty="0">
                <a:solidFill>
                  <a:srgbClr val="666666"/>
                </a:solidFill>
                <a:hlinkClick r:id="rId3"/>
              </a:rPr>
              <a:t>[2]</a:t>
            </a:r>
            <a:r>
              <a:rPr lang="en-US" sz="600" dirty="0">
                <a:solidFill>
                  <a:srgbClr val="000000"/>
                </a:solidFill>
              </a:rPr>
              <a:t>  </a:t>
            </a:r>
            <a:r>
              <a:rPr lang="en-US" sz="600" u="sng" dirty="0">
                <a:solidFill>
                  <a:srgbClr val="666666"/>
                </a:solidFill>
                <a:hlinkClick r:id="rId4"/>
              </a:rPr>
              <a:t>[10]</a:t>
            </a:r>
            <a:r>
              <a:rPr lang="en-US" sz="600" dirty="0">
                <a:solidFill>
                  <a:srgbClr val="000000"/>
                </a:solidFill>
              </a:rPr>
              <a:t>  </a:t>
            </a:r>
            <a:r>
              <a:rPr lang="en-US" sz="600" u="sng" dirty="0">
                <a:solidFill>
                  <a:srgbClr val="666666"/>
                </a:solidFill>
                <a:hlinkClick r:id="rId5"/>
              </a:rPr>
              <a:t>[5]</a:t>
            </a:r>
            <a:r>
              <a:rPr lang="en-US" sz="600" dirty="0">
                <a:solidFill>
                  <a:srgbClr val="000000"/>
                </a:solidFill>
              </a:rPr>
              <a:t>  </a:t>
            </a:r>
            <a:r>
              <a:rPr lang="en-US" sz="600" u="sng" dirty="0">
                <a:solidFill>
                  <a:srgbClr val="666666"/>
                </a:solidFill>
                <a:hlinkClick r:id="rId6"/>
              </a:rPr>
              <a:t>[11]</a:t>
            </a:r>
            <a:r>
              <a:rPr lang="en-US" sz="600" dirty="0">
                <a:solidFill>
                  <a:srgbClr val="000000"/>
                </a:solidFill>
              </a:rPr>
              <a:t>  </a:t>
            </a:r>
            <a:r>
              <a:rPr lang="en-US" sz="600" u="sng" dirty="0">
                <a:solidFill>
                  <a:srgbClr val="666666"/>
                </a:solidFill>
                <a:hlinkClick r:id="rId7"/>
              </a:rPr>
              <a:t>[10]</a:t>
            </a:r>
            <a:endParaRPr lang="en-US" sz="600" dirty="0"/>
          </a:p>
        </p:txBody>
      </p:sp>
      <p:pic>
        <p:nvPicPr>
          <p:cNvPr id="6" name="Bild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8207" y="4406159"/>
            <a:ext cx="582023" cy="5526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274320" y="274320"/>
            <a:ext cx="8595360" cy="502920"/>
          </a:xfrm>
          <a:prstGeom prst="rect">
            <a:avLst/>
          </a:prstGeom>
          <a:noFill/>
          <a:ln/>
        </p:spPr>
        <p:txBody>
          <a:bodyPr wrap="square" rtlCol="0" anchor="ctr"/>
          <a:lstStyle/>
          <a:p>
            <a:pPr marL="0" indent="0">
              <a:buNone/>
            </a:pPr>
            <a:r>
              <a:rPr lang="en-US" sz="2400" dirty="0">
                <a:solidFill>
                  <a:srgbClr val="030A18"/>
                </a:solidFill>
                <a:latin typeface="Arial" pitchFamily="34" charset="0"/>
                <a:ea typeface="Arial" pitchFamily="34" charset="-122"/>
                <a:cs typeface="Arial" pitchFamily="34" charset="-120"/>
              </a:rPr>
              <a:t>Chancen &amp; Risiken</a:t>
            </a:r>
            <a:endParaRPr lang="en-US" sz="2400" dirty="0"/>
          </a:p>
        </p:txBody>
      </p:sp>
      <p:sp>
        <p:nvSpPr>
          <p:cNvPr id="3" name="Text 1"/>
          <p:cNvSpPr/>
          <p:nvPr/>
        </p:nvSpPr>
        <p:spPr>
          <a:xfrm>
            <a:off x="457200" y="1005840"/>
            <a:ext cx="3848582" cy="2286000"/>
          </a:xfrm>
          <a:prstGeom prst="rect">
            <a:avLst/>
          </a:prstGeom>
          <a:noFill/>
          <a:ln/>
        </p:spPr>
        <p:txBody>
          <a:bodyPr wrap="square" lIns="1270" tIns="1270" rIns="1270" bIns="1270" rtlCol="0" anchor="t"/>
          <a:lstStyle/>
          <a:p>
            <a:pPr marL="0" indent="0">
              <a:buNone/>
            </a:pPr>
            <a:r>
              <a:rPr lang="en-US" sz="1600" b="1" dirty="0" err="1">
                <a:solidFill>
                  <a:srgbClr val="030A18"/>
                </a:solidFill>
              </a:rPr>
              <a:t>Chancen</a:t>
            </a:r>
            <a:r>
              <a:rPr lang="en-US" sz="1600" b="1" dirty="0" smtClean="0">
                <a:solidFill>
                  <a:srgbClr val="030A18"/>
                </a:solidFill>
              </a:rPr>
              <a:t>:</a:t>
            </a:r>
            <a:br>
              <a:rPr lang="en-US" sz="1600" b="1" dirty="0" smtClean="0">
                <a:solidFill>
                  <a:srgbClr val="030A18"/>
                </a:solidFill>
              </a:rPr>
            </a:br>
            <a:r>
              <a:rPr lang="en-US" sz="1200" dirty="0" smtClean="0">
                <a:solidFill>
                  <a:srgbClr val="030A18"/>
                </a:solidFill>
              </a:rPr>
              <a:t>• </a:t>
            </a:r>
            <a:r>
              <a:rPr lang="en-US" sz="1200" dirty="0">
                <a:solidFill>
                  <a:srgbClr val="030A18"/>
                </a:solidFill>
              </a:rPr>
              <a:t>Einmalige Rohstoffqualität; deutsche Bentonite </a:t>
            </a:r>
            <a:r>
              <a:rPr lang="en-US" sz="1200" dirty="0" err="1">
                <a:solidFill>
                  <a:srgbClr val="030A18"/>
                </a:solidFill>
              </a:rPr>
              <a:t>sind</a:t>
            </a:r>
            <a:r>
              <a:rPr lang="en-US" sz="1200" dirty="0">
                <a:solidFill>
                  <a:srgbClr val="030A18"/>
                </a:solidFill>
              </a:rPr>
              <a:t> </a:t>
            </a:r>
            <a:r>
              <a:rPr lang="en-US" sz="1200" dirty="0" err="1" smtClean="0">
                <a:solidFill>
                  <a:srgbClr val="030A18"/>
                </a:solidFill>
              </a:rPr>
              <a:t>rar</a:t>
            </a:r>
            <a:r>
              <a:rPr lang="en-US" sz="1200" dirty="0">
                <a:solidFill>
                  <a:srgbClr val="030A18"/>
                </a:solidFill>
              </a:rPr>
              <a:t/>
            </a:r>
            <a:br>
              <a:rPr lang="en-US" sz="1200" dirty="0">
                <a:solidFill>
                  <a:srgbClr val="030A18"/>
                </a:solidFill>
              </a:rPr>
            </a:br>
            <a:r>
              <a:rPr lang="en-US" sz="1200" dirty="0" smtClean="0">
                <a:solidFill>
                  <a:srgbClr val="030A18"/>
                </a:solidFill>
              </a:rPr>
              <a:t>• </a:t>
            </a:r>
            <a:r>
              <a:rPr lang="en-US" sz="1200" dirty="0">
                <a:solidFill>
                  <a:srgbClr val="030A18"/>
                </a:solidFill>
              </a:rPr>
              <a:t>Erschlossene Infrastruktur (Straßen, </a:t>
            </a:r>
            <a:r>
              <a:rPr lang="en-US" sz="1200" dirty="0" smtClean="0">
                <a:solidFill>
                  <a:srgbClr val="030A18"/>
                </a:solidFill>
              </a:rPr>
              <a:t>Strom)</a:t>
            </a:r>
            <a:br>
              <a:rPr lang="en-US" sz="1200" dirty="0" smtClean="0">
                <a:solidFill>
                  <a:srgbClr val="030A18"/>
                </a:solidFill>
              </a:rPr>
            </a:br>
            <a:r>
              <a:rPr lang="en-US" sz="1200" dirty="0" smtClean="0">
                <a:solidFill>
                  <a:srgbClr val="030A18"/>
                </a:solidFill>
              </a:rPr>
              <a:t>• </a:t>
            </a:r>
            <a:r>
              <a:rPr lang="en-US" sz="1200" dirty="0">
                <a:solidFill>
                  <a:srgbClr val="030A18"/>
                </a:solidFill>
              </a:rPr>
              <a:t>Steigende Nachfrage nach Abdichtungsmaterialien &amp; </a:t>
            </a:r>
            <a:r>
              <a:rPr lang="en-US" sz="1200" dirty="0" err="1">
                <a:solidFill>
                  <a:srgbClr val="030A18"/>
                </a:solidFill>
              </a:rPr>
              <a:t>nachhaltigen</a:t>
            </a:r>
            <a:r>
              <a:rPr lang="en-US" sz="1200" dirty="0">
                <a:solidFill>
                  <a:srgbClr val="030A18"/>
                </a:solidFill>
              </a:rPr>
              <a:t> </a:t>
            </a:r>
            <a:r>
              <a:rPr lang="en-US" sz="1200" dirty="0" err="1" smtClean="0">
                <a:solidFill>
                  <a:srgbClr val="030A18"/>
                </a:solidFill>
              </a:rPr>
              <a:t>Baustoffen</a:t>
            </a:r>
            <a:r>
              <a:rPr lang="en-US" sz="1200" dirty="0">
                <a:solidFill>
                  <a:srgbClr val="030A18"/>
                </a:solidFill>
              </a:rPr>
              <a:t/>
            </a:r>
            <a:br>
              <a:rPr lang="en-US" sz="1200" dirty="0">
                <a:solidFill>
                  <a:srgbClr val="030A18"/>
                </a:solidFill>
              </a:rPr>
            </a:br>
            <a:r>
              <a:rPr lang="en-US" sz="1200" dirty="0" smtClean="0">
                <a:solidFill>
                  <a:srgbClr val="030A18"/>
                </a:solidFill>
              </a:rPr>
              <a:t>• </a:t>
            </a:r>
            <a:r>
              <a:rPr lang="en-US" sz="1200" dirty="0">
                <a:solidFill>
                  <a:srgbClr val="030A18"/>
                </a:solidFill>
              </a:rPr>
              <a:t>Erkundetes Gebiet nur ein Teil der möglichen Vorräte</a:t>
            </a:r>
            <a:endParaRPr lang="en-US" sz="1600" dirty="0"/>
          </a:p>
        </p:txBody>
      </p:sp>
      <p:sp>
        <p:nvSpPr>
          <p:cNvPr id="4" name="Text 2"/>
          <p:cNvSpPr/>
          <p:nvPr/>
        </p:nvSpPr>
        <p:spPr>
          <a:xfrm>
            <a:off x="457200" y="3291840"/>
            <a:ext cx="3848582" cy="2286000"/>
          </a:xfrm>
          <a:prstGeom prst="rect">
            <a:avLst/>
          </a:prstGeom>
          <a:noFill/>
          <a:ln/>
        </p:spPr>
        <p:txBody>
          <a:bodyPr wrap="square" lIns="1270" tIns="1270" rIns="1270" bIns="1270" rtlCol="0" anchor="t"/>
          <a:lstStyle/>
          <a:p>
            <a:pPr marL="0" indent="0">
              <a:buNone/>
            </a:pPr>
            <a:r>
              <a:rPr lang="en-US" sz="1600" b="1" dirty="0">
                <a:solidFill>
                  <a:srgbClr val="030A18"/>
                </a:solidFill>
              </a:rPr>
              <a:t>Opportunities</a:t>
            </a:r>
            <a:r>
              <a:rPr lang="en-US" sz="1600" b="1" dirty="0" smtClean="0">
                <a:solidFill>
                  <a:srgbClr val="030A18"/>
                </a:solidFill>
              </a:rPr>
              <a:t>:</a:t>
            </a:r>
            <a:br>
              <a:rPr lang="en-US" sz="1600" b="1" dirty="0" smtClean="0">
                <a:solidFill>
                  <a:srgbClr val="030A18"/>
                </a:solidFill>
              </a:rPr>
            </a:br>
            <a:r>
              <a:rPr lang="en-US" sz="1200" dirty="0" smtClean="0">
                <a:solidFill>
                  <a:srgbClr val="030A18"/>
                </a:solidFill>
              </a:rPr>
              <a:t>• </a:t>
            </a:r>
            <a:r>
              <a:rPr lang="en-US" sz="1200" dirty="0">
                <a:solidFill>
                  <a:srgbClr val="030A18"/>
                </a:solidFill>
              </a:rPr>
              <a:t>Unique resource quality; bentonite deposits are rare in </a:t>
            </a:r>
            <a:r>
              <a:rPr lang="en-US" sz="1200" dirty="0" smtClean="0">
                <a:solidFill>
                  <a:srgbClr val="030A18"/>
                </a:solidFill>
              </a:rPr>
              <a:t>Germany</a:t>
            </a:r>
            <a:br>
              <a:rPr lang="en-US" sz="1200" dirty="0" smtClean="0">
                <a:solidFill>
                  <a:srgbClr val="030A18"/>
                </a:solidFill>
              </a:rPr>
            </a:br>
            <a:r>
              <a:rPr lang="en-US" sz="1200" dirty="0" smtClean="0">
                <a:solidFill>
                  <a:srgbClr val="030A18"/>
                </a:solidFill>
              </a:rPr>
              <a:t>• </a:t>
            </a:r>
            <a:r>
              <a:rPr lang="en-US" sz="1200" dirty="0">
                <a:solidFill>
                  <a:srgbClr val="030A18"/>
                </a:solidFill>
              </a:rPr>
              <a:t>Established infrastructure (roads, </a:t>
            </a:r>
            <a:r>
              <a:rPr lang="en-US" sz="1200" dirty="0" smtClean="0">
                <a:solidFill>
                  <a:srgbClr val="030A18"/>
                </a:solidFill>
              </a:rPr>
              <a:t>power)</a:t>
            </a:r>
            <a:br>
              <a:rPr lang="en-US" sz="1200" dirty="0" smtClean="0">
                <a:solidFill>
                  <a:srgbClr val="030A18"/>
                </a:solidFill>
              </a:rPr>
            </a:br>
            <a:r>
              <a:rPr lang="en-US" sz="1200" dirty="0" smtClean="0">
                <a:solidFill>
                  <a:srgbClr val="030A18"/>
                </a:solidFill>
              </a:rPr>
              <a:t>• </a:t>
            </a:r>
            <a:r>
              <a:rPr lang="en-US" sz="1200" dirty="0">
                <a:solidFill>
                  <a:srgbClr val="030A18"/>
                </a:solidFill>
              </a:rPr>
              <a:t>Rising demand for sealing materials and sustainable </a:t>
            </a:r>
            <a:r>
              <a:rPr lang="en-US" sz="1200" dirty="0" smtClean="0">
                <a:solidFill>
                  <a:srgbClr val="030A18"/>
                </a:solidFill>
              </a:rPr>
              <a:t>construction</a:t>
            </a:r>
            <a:br>
              <a:rPr lang="en-US" sz="1200" dirty="0" smtClean="0">
                <a:solidFill>
                  <a:srgbClr val="030A18"/>
                </a:solidFill>
              </a:rPr>
            </a:br>
            <a:r>
              <a:rPr lang="en-US" sz="1200" dirty="0" smtClean="0">
                <a:solidFill>
                  <a:srgbClr val="030A18"/>
                </a:solidFill>
              </a:rPr>
              <a:t>• </a:t>
            </a:r>
            <a:r>
              <a:rPr lang="en-US" sz="1200" dirty="0">
                <a:solidFill>
                  <a:srgbClr val="030A18"/>
                </a:solidFill>
              </a:rPr>
              <a:t>Explored area represents only part of the resource potential</a:t>
            </a:r>
            <a:endParaRPr lang="en-US" sz="1600" dirty="0"/>
          </a:p>
        </p:txBody>
      </p:sp>
      <p:sp>
        <p:nvSpPr>
          <p:cNvPr id="5" name="Text 3"/>
          <p:cNvSpPr/>
          <p:nvPr/>
        </p:nvSpPr>
        <p:spPr>
          <a:xfrm>
            <a:off x="4572000" y="1005840"/>
            <a:ext cx="4114800" cy="2286000"/>
          </a:xfrm>
          <a:prstGeom prst="rect">
            <a:avLst/>
          </a:prstGeom>
          <a:noFill/>
          <a:ln/>
        </p:spPr>
        <p:txBody>
          <a:bodyPr wrap="square" lIns="1270" tIns="1270" rIns="1270" bIns="1270" rtlCol="0" anchor="t"/>
          <a:lstStyle/>
          <a:p>
            <a:pPr marL="0" indent="0">
              <a:buNone/>
            </a:pPr>
            <a:r>
              <a:rPr lang="en-US" sz="1600" b="1" dirty="0" err="1">
                <a:solidFill>
                  <a:srgbClr val="030A18"/>
                </a:solidFill>
              </a:rPr>
              <a:t>Risiken</a:t>
            </a:r>
            <a:r>
              <a:rPr lang="en-US" sz="1600" b="1" dirty="0" smtClean="0">
                <a:solidFill>
                  <a:srgbClr val="030A18"/>
                </a:solidFill>
              </a:rPr>
              <a:t>:</a:t>
            </a:r>
            <a:br>
              <a:rPr lang="en-US" sz="1600" b="1" dirty="0" smtClean="0">
                <a:solidFill>
                  <a:srgbClr val="030A18"/>
                </a:solidFill>
              </a:rPr>
            </a:br>
            <a:r>
              <a:rPr lang="en-US" sz="1200" dirty="0" smtClean="0">
                <a:solidFill>
                  <a:srgbClr val="030A18"/>
                </a:solidFill>
              </a:rPr>
              <a:t>• </a:t>
            </a:r>
            <a:r>
              <a:rPr lang="en-US" sz="1200" dirty="0" err="1" smtClean="0">
                <a:solidFill>
                  <a:srgbClr val="030A18"/>
                </a:solidFill>
              </a:rPr>
              <a:t>Gemessen</a:t>
            </a:r>
            <a:r>
              <a:rPr lang="en-US" sz="1200" dirty="0" smtClean="0">
                <a:solidFill>
                  <a:srgbClr val="030A18"/>
                </a:solidFill>
              </a:rPr>
              <a:t> </a:t>
            </a:r>
            <a:r>
              <a:rPr lang="en-US" sz="1200" dirty="0" err="1" smtClean="0">
                <a:solidFill>
                  <a:srgbClr val="030A18"/>
                </a:solidFill>
              </a:rPr>
              <a:t>zuden</a:t>
            </a:r>
            <a:r>
              <a:rPr lang="en-US" sz="1200" dirty="0" smtClean="0">
                <a:solidFill>
                  <a:srgbClr val="030A18"/>
                </a:solidFill>
              </a:rPr>
              <a:t> </a:t>
            </a:r>
            <a:r>
              <a:rPr lang="en-US" sz="1200" dirty="0" err="1" smtClean="0">
                <a:solidFill>
                  <a:srgbClr val="030A18"/>
                </a:solidFill>
              </a:rPr>
              <a:t>nachweislichen</a:t>
            </a:r>
            <a:r>
              <a:rPr lang="en-US" sz="1200" dirty="0" smtClean="0">
                <a:solidFill>
                  <a:srgbClr val="030A18"/>
                </a:solidFill>
              </a:rPr>
              <a:t> </a:t>
            </a:r>
            <a:r>
              <a:rPr lang="en-US" sz="1200" dirty="0" err="1" smtClean="0">
                <a:solidFill>
                  <a:srgbClr val="030A18"/>
                </a:solidFill>
              </a:rPr>
              <a:t>Vorkommen</a:t>
            </a:r>
            <a:r>
              <a:rPr lang="en-US" sz="1200" dirty="0" smtClean="0">
                <a:solidFill>
                  <a:srgbClr val="030A18"/>
                </a:solidFill>
              </a:rPr>
              <a:t> und den </a:t>
            </a:r>
            <a:r>
              <a:rPr lang="en-US" sz="1200" dirty="0" err="1" smtClean="0">
                <a:solidFill>
                  <a:srgbClr val="030A18"/>
                </a:solidFill>
              </a:rPr>
              <a:t>hohen</a:t>
            </a:r>
            <a:r>
              <a:rPr lang="en-US" sz="1200" dirty="0" smtClean="0">
                <a:solidFill>
                  <a:srgbClr val="030A18"/>
                </a:solidFill>
              </a:rPr>
              <a:t> </a:t>
            </a:r>
            <a:r>
              <a:rPr lang="en-US" sz="1200" dirty="0" err="1" smtClean="0">
                <a:solidFill>
                  <a:srgbClr val="030A18"/>
                </a:solidFill>
              </a:rPr>
              <a:t>Erträgen</a:t>
            </a:r>
            <a:r>
              <a:rPr lang="en-US" sz="1200" dirty="0" smtClean="0">
                <a:solidFill>
                  <a:srgbClr val="030A18"/>
                </a:solidFill>
              </a:rPr>
              <a:t> des </a:t>
            </a:r>
            <a:r>
              <a:rPr lang="en-US" sz="1200" dirty="0" err="1" smtClean="0">
                <a:solidFill>
                  <a:srgbClr val="030A18"/>
                </a:solidFill>
              </a:rPr>
              <a:t>Roshtoffes</a:t>
            </a:r>
            <a:r>
              <a:rPr lang="en-US" sz="1200" dirty="0" smtClean="0">
                <a:solidFill>
                  <a:srgbClr val="030A18"/>
                </a:solidFill>
              </a:rPr>
              <a:t>, </a:t>
            </a:r>
            <a:r>
              <a:rPr lang="en-US" sz="1200" dirty="0" err="1" smtClean="0">
                <a:solidFill>
                  <a:srgbClr val="030A18"/>
                </a:solidFill>
              </a:rPr>
              <a:t>sind</a:t>
            </a:r>
            <a:r>
              <a:rPr lang="en-US" sz="1200" dirty="0" smtClean="0">
                <a:solidFill>
                  <a:srgbClr val="030A18"/>
                </a:solidFill>
              </a:rPr>
              <a:t> </a:t>
            </a:r>
            <a:r>
              <a:rPr lang="en-US" sz="1200" dirty="0" err="1" smtClean="0">
                <a:solidFill>
                  <a:srgbClr val="030A18"/>
                </a:solidFill>
              </a:rPr>
              <a:t>aktuell</a:t>
            </a:r>
            <a:r>
              <a:rPr lang="en-US" sz="1200" dirty="0" smtClean="0">
                <a:solidFill>
                  <a:srgbClr val="030A18"/>
                </a:solidFill>
              </a:rPr>
              <a:t> </a:t>
            </a:r>
            <a:r>
              <a:rPr lang="en-US" sz="1200" dirty="0" err="1" smtClean="0">
                <a:solidFill>
                  <a:srgbClr val="030A18"/>
                </a:solidFill>
              </a:rPr>
              <a:t>keine</a:t>
            </a:r>
            <a:r>
              <a:rPr lang="en-US" sz="1200" dirty="0" smtClean="0">
                <a:solidFill>
                  <a:srgbClr val="030A18"/>
                </a:solidFill>
              </a:rPr>
              <a:t> </a:t>
            </a:r>
            <a:r>
              <a:rPr lang="en-US" sz="1200" dirty="0" err="1" smtClean="0">
                <a:solidFill>
                  <a:srgbClr val="030A18"/>
                </a:solidFill>
              </a:rPr>
              <a:t>Risiken</a:t>
            </a:r>
            <a:r>
              <a:rPr lang="en-US" sz="1200" dirty="0" smtClean="0">
                <a:solidFill>
                  <a:srgbClr val="030A18"/>
                </a:solidFill>
              </a:rPr>
              <a:t> </a:t>
            </a:r>
            <a:r>
              <a:rPr lang="en-US" sz="1200" dirty="0" err="1" smtClean="0">
                <a:solidFill>
                  <a:srgbClr val="030A18"/>
                </a:solidFill>
              </a:rPr>
              <a:t>erkennbar</a:t>
            </a:r>
            <a:r>
              <a:rPr lang="en-US" sz="1200" dirty="0" smtClean="0">
                <a:solidFill>
                  <a:srgbClr val="030A18"/>
                </a:solidFill>
              </a:rPr>
              <a:t>, </a:t>
            </a:r>
            <a:r>
              <a:rPr lang="en-US" sz="1200" dirty="0" err="1" smtClean="0">
                <a:solidFill>
                  <a:srgbClr val="030A18"/>
                </a:solidFill>
              </a:rPr>
              <a:t>zumal</a:t>
            </a:r>
            <a:r>
              <a:rPr lang="en-US" sz="1200" dirty="0" smtClean="0">
                <a:solidFill>
                  <a:srgbClr val="030A18"/>
                </a:solidFill>
              </a:rPr>
              <a:t> </a:t>
            </a:r>
            <a:r>
              <a:rPr lang="en-US" sz="1200" dirty="0" err="1" smtClean="0">
                <a:solidFill>
                  <a:srgbClr val="030A18"/>
                </a:solidFill>
              </a:rPr>
              <a:t>sich</a:t>
            </a:r>
            <a:r>
              <a:rPr lang="en-US" sz="1200" dirty="0" smtClean="0">
                <a:solidFill>
                  <a:srgbClr val="030A18"/>
                </a:solidFill>
              </a:rPr>
              <a:t> die </a:t>
            </a:r>
            <a:r>
              <a:rPr lang="en-US" sz="1200" dirty="0" err="1" smtClean="0">
                <a:solidFill>
                  <a:srgbClr val="030A18"/>
                </a:solidFill>
              </a:rPr>
              <a:t>nachweislich</a:t>
            </a:r>
            <a:r>
              <a:rPr lang="en-US" sz="1200" dirty="0" smtClean="0">
                <a:solidFill>
                  <a:srgbClr val="030A18"/>
                </a:solidFill>
              </a:rPr>
              <a:t> </a:t>
            </a:r>
            <a:r>
              <a:rPr lang="en-US" sz="1200" dirty="0" err="1" smtClean="0">
                <a:solidFill>
                  <a:srgbClr val="030A18"/>
                </a:solidFill>
              </a:rPr>
              <a:t>Rohstoffvorkommen</a:t>
            </a:r>
            <a:r>
              <a:rPr lang="en-US" sz="1200" dirty="0" smtClean="0">
                <a:solidFill>
                  <a:srgbClr val="030A18"/>
                </a:solidFill>
              </a:rPr>
              <a:t> in </a:t>
            </a:r>
            <a:r>
              <a:rPr lang="en-US" sz="1200" dirty="0" err="1" smtClean="0">
                <a:solidFill>
                  <a:srgbClr val="030A18"/>
                </a:solidFill>
              </a:rPr>
              <a:t>einem</a:t>
            </a:r>
            <a:r>
              <a:rPr lang="en-US" sz="1200" dirty="0" smtClean="0">
                <a:solidFill>
                  <a:srgbClr val="030A18"/>
                </a:solidFill>
              </a:rPr>
              <a:t> </a:t>
            </a:r>
            <a:r>
              <a:rPr lang="en-US" sz="1200" dirty="0" err="1" smtClean="0">
                <a:solidFill>
                  <a:srgbClr val="030A18"/>
                </a:solidFill>
              </a:rPr>
              <a:t>wirtschaftliche</a:t>
            </a:r>
            <a:r>
              <a:rPr lang="en-US" sz="1200" dirty="0" smtClean="0">
                <a:solidFill>
                  <a:srgbClr val="030A18"/>
                </a:solidFill>
              </a:rPr>
              <a:t> </a:t>
            </a:r>
            <a:r>
              <a:rPr lang="en-US" sz="1200" dirty="0" err="1" smtClean="0">
                <a:solidFill>
                  <a:srgbClr val="030A18"/>
                </a:solidFill>
              </a:rPr>
              <a:t>stabilen</a:t>
            </a:r>
            <a:r>
              <a:rPr lang="en-US" sz="1200" dirty="0" smtClean="0">
                <a:solidFill>
                  <a:srgbClr val="030A18"/>
                </a:solidFill>
              </a:rPr>
              <a:t> EU-</a:t>
            </a:r>
            <a:r>
              <a:rPr lang="en-US" sz="1200" dirty="0" err="1" smtClean="0">
                <a:solidFill>
                  <a:srgbClr val="030A18"/>
                </a:solidFill>
              </a:rPr>
              <a:t>Staat</a:t>
            </a:r>
            <a:r>
              <a:rPr lang="en-US" sz="1200" dirty="0" smtClean="0">
                <a:solidFill>
                  <a:srgbClr val="030A18"/>
                </a:solidFill>
              </a:rPr>
              <a:t>, </a:t>
            </a:r>
            <a:r>
              <a:rPr lang="en-US" sz="1200" dirty="0" err="1" smtClean="0">
                <a:solidFill>
                  <a:srgbClr val="030A18"/>
                </a:solidFill>
              </a:rPr>
              <a:t>wie</a:t>
            </a:r>
            <a:r>
              <a:rPr lang="en-US" sz="1200" dirty="0" smtClean="0">
                <a:solidFill>
                  <a:srgbClr val="030A18"/>
                </a:solidFill>
              </a:rPr>
              <a:t> der </a:t>
            </a:r>
            <a:r>
              <a:rPr lang="en-US" sz="1200" dirty="0" err="1" smtClean="0">
                <a:solidFill>
                  <a:srgbClr val="030A18"/>
                </a:solidFill>
              </a:rPr>
              <a:t>Bundesrepublik</a:t>
            </a:r>
            <a:r>
              <a:rPr lang="en-US" sz="1200" dirty="0" smtClean="0">
                <a:solidFill>
                  <a:srgbClr val="030A18"/>
                </a:solidFill>
              </a:rPr>
              <a:t> Deutschland </a:t>
            </a:r>
            <a:r>
              <a:rPr lang="en-US" sz="1200" dirty="0" err="1" smtClean="0">
                <a:solidFill>
                  <a:srgbClr val="030A18"/>
                </a:solidFill>
              </a:rPr>
              <a:t>befinden</a:t>
            </a:r>
            <a:r>
              <a:rPr lang="en-US" sz="1200" dirty="0" smtClean="0">
                <a:solidFill>
                  <a:srgbClr val="030A18"/>
                </a:solidFill>
              </a:rPr>
              <a:t>.</a:t>
            </a:r>
            <a:endParaRPr lang="en-US" sz="1600" dirty="0"/>
          </a:p>
        </p:txBody>
      </p:sp>
      <p:sp>
        <p:nvSpPr>
          <p:cNvPr id="6" name="Text 4"/>
          <p:cNvSpPr/>
          <p:nvPr/>
        </p:nvSpPr>
        <p:spPr>
          <a:xfrm>
            <a:off x="4572000" y="3291840"/>
            <a:ext cx="4114800" cy="2286000"/>
          </a:xfrm>
          <a:prstGeom prst="rect">
            <a:avLst/>
          </a:prstGeom>
          <a:noFill/>
          <a:ln/>
        </p:spPr>
        <p:txBody>
          <a:bodyPr wrap="square" lIns="1270" tIns="1270" rIns="1270" bIns="1270" rtlCol="0" anchor="t"/>
          <a:lstStyle/>
          <a:p>
            <a:r>
              <a:rPr lang="en-US" sz="1600" b="1" dirty="0">
                <a:solidFill>
                  <a:srgbClr val="030A18"/>
                </a:solidFill>
              </a:rPr>
              <a:t>Risks</a:t>
            </a:r>
            <a:r>
              <a:rPr lang="en-US" sz="1600" b="1" dirty="0" smtClean="0">
                <a:solidFill>
                  <a:srgbClr val="030A18"/>
                </a:solidFill>
              </a:rPr>
              <a:t>:</a:t>
            </a:r>
            <a:br>
              <a:rPr lang="en-US" sz="1600" b="1" dirty="0" smtClean="0">
                <a:solidFill>
                  <a:srgbClr val="030A18"/>
                </a:solidFill>
              </a:rPr>
            </a:br>
            <a:r>
              <a:rPr lang="en-US" sz="1200" dirty="0" smtClean="0">
                <a:solidFill>
                  <a:srgbClr val="030A18"/>
                </a:solidFill>
              </a:rPr>
              <a:t>• </a:t>
            </a:r>
            <a:r>
              <a:rPr lang="en-US" sz="1200" dirty="0">
                <a:solidFill>
                  <a:srgbClr val="030A18"/>
                </a:solidFill>
              </a:rPr>
              <a:t>Given the proven deposits and high yields of the raw material, no risks are currently apparent, especially since the proven raw material deposits are located in an economically stable EU state, such as the Federal Republic of Germany.</a:t>
            </a:r>
            <a:endParaRPr lang="en-US" sz="1600" dirty="0"/>
          </a:p>
        </p:txBody>
      </p:sp>
      <p:sp>
        <p:nvSpPr>
          <p:cNvPr id="7" name="Text 5"/>
          <p:cNvSpPr txBox="1"/>
          <p:nvPr/>
        </p:nvSpPr>
        <p:spPr>
          <a:xfrm>
            <a:off x="457200" y="4777740"/>
            <a:ext cx="8229600" cy="228600"/>
          </a:xfrm>
          <a:prstGeom prst="rect">
            <a:avLst/>
          </a:prstGeom>
          <a:noFill/>
          <a:ln/>
        </p:spPr>
        <p:txBody>
          <a:bodyPr wrap="square" lIns="0" tIns="0" rIns="0" bIns="0" rtlCol="0" anchor="ctr"/>
          <a:lstStyle/>
          <a:p>
            <a:pPr marL="0" indent="0">
              <a:buNone/>
            </a:pPr>
            <a:r>
              <a:rPr lang="en-US" sz="600" u="sng" dirty="0">
                <a:solidFill>
                  <a:srgbClr val="666666"/>
                </a:solidFill>
                <a:hlinkClick r:id="rId3"/>
              </a:rPr>
              <a:t>[3]</a:t>
            </a:r>
            <a:r>
              <a:rPr lang="en-US" sz="600" dirty="0">
                <a:solidFill>
                  <a:srgbClr val="000000"/>
                </a:solidFill>
              </a:rPr>
              <a:t>  </a:t>
            </a:r>
            <a:r>
              <a:rPr lang="en-US" sz="600" u="sng" dirty="0">
                <a:solidFill>
                  <a:srgbClr val="666666"/>
                </a:solidFill>
                <a:hlinkClick r:id="rId4"/>
              </a:rPr>
              <a:t>[4]</a:t>
            </a:r>
            <a:r>
              <a:rPr lang="en-US" sz="600" dirty="0">
                <a:solidFill>
                  <a:srgbClr val="000000"/>
                </a:solidFill>
              </a:rPr>
              <a:t>  </a:t>
            </a:r>
            <a:r>
              <a:rPr lang="en-US" sz="600" u="sng" dirty="0">
                <a:solidFill>
                  <a:srgbClr val="666666"/>
                </a:solidFill>
                <a:hlinkClick r:id="rId5"/>
              </a:rPr>
              <a:t>[2]</a:t>
            </a:r>
            <a:r>
              <a:rPr lang="en-US" sz="600" dirty="0">
                <a:solidFill>
                  <a:srgbClr val="000000"/>
                </a:solidFill>
              </a:rPr>
              <a:t>  </a:t>
            </a:r>
            <a:r>
              <a:rPr lang="en-US" sz="600" u="sng" dirty="0">
                <a:solidFill>
                  <a:srgbClr val="666666"/>
                </a:solidFill>
                <a:hlinkClick r:id="rId6"/>
              </a:rPr>
              <a:t>[5]</a:t>
            </a:r>
            <a:endParaRPr lang="en-US" sz="600" dirty="0"/>
          </a:p>
        </p:txBody>
      </p:sp>
      <p:pic>
        <p:nvPicPr>
          <p:cNvPr id="8" name="Bild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6714" y="4417734"/>
            <a:ext cx="582023" cy="5526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274320" y="274320"/>
            <a:ext cx="8595360" cy="502920"/>
          </a:xfrm>
          <a:prstGeom prst="rect">
            <a:avLst/>
          </a:prstGeom>
          <a:noFill/>
          <a:ln/>
        </p:spPr>
        <p:txBody>
          <a:bodyPr wrap="square" rtlCol="0" anchor="ctr"/>
          <a:lstStyle/>
          <a:p>
            <a:pPr marL="0" indent="0">
              <a:buNone/>
            </a:pPr>
            <a:r>
              <a:rPr lang="en-US" sz="2400" dirty="0">
                <a:solidFill>
                  <a:srgbClr val="030A18"/>
                </a:solidFill>
                <a:latin typeface="Arial" pitchFamily="34" charset="0"/>
                <a:ea typeface="Arial" pitchFamily="34" charset="-122"/>
                <a:cs typeface="Arial" pitchFamily="34" charset="-120"/>
              </a:rPr>
              <a:t>Fazit &amp; Ausblick</a:t>
            </a:r>
            <a:endParaRPr lang="en-US" sz="2400" dirty="0"/>
          </a:p>
        </p:txBody>
      </p:sp>
      <p:sp>
        <p:nvSpPr>
          <p:cNvPr id="3" name="Text 1"/>
          <p:cNvSpPr/>
          <p:nvPr/>
        </p:nvSpPr>
        <p:spPr>
          <a:xfrm>
            <a:off x="457201" y="1143000"/>
            <a:ext cx="3802284" cy="2743200"/>
          </a:xfrm>
          <a:prstGeom prst="rect">
            <a:avLst/>
          </a:prstGeom>
          <a:noFill/>
          <a:ln/>
        </p:spPr>
        <p:txBody>
          <a:bodyPr wrap="square" lIns="1270" tIns="1270" rIns="1270" bIns="1270" rtlCol="0" anchor="t"/>
          <a:lstStyle/>
          <a:p>
            <a:pPr marL="0" indent="0">
              <a:buNone/>
            </a:pPr>
            <a:r>
              <a:rPr lang="en-US" sz="1200" dirty="0">
                <a:solidFill>
                  <a:srgbClr val="030A18"/>
                </a:solidFill>
              </a:rPr>
              <a:t>Die Lagerstätten Loickenzin/Thalberg und Klatzow bieten die Chance, eine europäische Quelle für hochwertigen Bentonit zu </a:t>
            </a:r>
            <a:r>
              <a:rPr lang="en-US" sz="1200" dirty="0" err="1">
                <a:solidFill>
                  <a:srgbClr val="030A18"/>
                </a:solidFill>
              </a:rPr>
              <a:t>sichern</a:t>
            </a:r>
            <a:r>
              <a:rPr lang="en-US" sz="1200" dirty="0" smtClean="0">
                <a:solidFill>
                  <a:srgbClr val="030A18"/>
                </a:solidFill>
              </a:rPr>
              <a:t>. </a:t>
            </a:r>
            <a:r>
              <a:rPr lang="en-US" sz="1200" dirty="0" err="1" smtClean="0">
                <a:solidFill>
                  <a:srgbClr val="030A18"/>
                </a:solidFill>
              </a:rPr>
              <a:t>Mit</a:t>
            </a:r>
            <a:r>
              <a:rPr lang="en-US" sz="1200" dirty="0" smtClean="0">
                <a:solidFill>
                  <a:srgbClr val="030A18"/>
                </a:solidFill>
              </a:rPr>
              <a:t> </a:t>
            </a:r>
            <a:r>
              <a:rPr lang="en-US" sz="1200" dirty="0">
                <a:solidFill>
                  <a:srgbClr val="030A18"/>
                </a:solidFill>
              </a:rPr>
              <a:t>geringen Stückkosten und hohen Marktpreisen wird ein erheblicher Mehrwert </a:t>
            </a:r>
            <a:r>
              <a:rPr lang="en-US" sz="1200" dirty="0" err="1">
                <a:solidFill>
                  <a:srgbClr val="030A18"/>
                </a:solidFill>
              </a:rPr>
              <a:t>generiert</a:t>
            </a:r>
            <a:r>
              <a:rPr lang="en-US" sz="1200" dirty="0" smtClean="0">
                <a:solidFill>
                  <a:srgbClr val="030A18"/>
                </a:solidFill>
              </a:rPr>
              <a:t>. Die </a:t>
            </a:r>
            <a:r>
              <a:rPr lang="en-US" sz="1200" dirty="0">
                <a:solidFill>
                  <a:srgbClr val="030A18"/>
                </a:solidFill>
              </a:rPr>
              <a:t>konservative Bewertung von 36 Mt birgt zusätzliches Potenzial – weitere Erkundungen können den Wert </a:t>
            </a:r>
            <a:r>
              <a:rPr lang="en-US" sz="1200" dirty="0" err="1">
                <a:solidFill>
                  <a:srgbClr val="030A18"/>
                </a:solidFill>
              </a:rPr>
              <a:t>steigern</a:t>
            </a:r>
            <a:r>
              <a:rPr lang="en-US" sz="1200" dirty="0" smtClean="0">
                <a:solidFill>
                  <a:srgbClr val="030A18"/>
                </a:solidFill>
              </a:rPr>
              <a:t>.</a:t>
            </a:r>
            <a:br>
              <a:rPr lang="en-US" sz="1200" dirty="0" smtClean="0">
                <a:solidFill>
                  <a:srgbClr val="030A18"/>
                </a:solidFill>
              </a:rPr>
            </a:br>
            <a:r>
              <a:rPr lang="en-US" sz="1200" b="1" dirty="0" err="1" smtClean="0">
                <a:solidFill>
                  <a:srgbClr val="030A18"/>
                </a:solidFill>
              </a:rPr>
              <a:t>Investieren</a:t>
            </a:r>
            <a:r>
              <a:rPr lang="en-US" sz="1200" b="1" dirty="0" smtClean="0">
                <a:solidFill>
                  <a:srgbClr val="030A18"/>
                </a:solidFill>
              </a:rPr>
              <a:t> </a:t>
            </a:r>
            <a:r>
              <a:rPr lang="en-US" sz="1200" b="1" dirty="0">
                <a:solidFill>
                  <a:srgbClr val="030A18"/>
                </a:solidFill>
              </a:rPr>
              <a:t>Sie in eine nachhaltige Versorgungskette für Bau- und Umweltprojekte.</a:t>
            </a:r>
            <a:endParaRPr lang="en-US" sz="1200" dirty="0"/>
          </a:p>
        </p:txBody>
      </p:sp>
      <p:sp>
        <p:nvSpPr>
          <p:cNvPr id="4" name="Text 2"/>
          <p:cNvSpPr/>
          <p:nvPr/>
        </p:nvSpPr>
        <p:spPr>
          <a:xfrm>
            <a:off x="4572000" y="1143000"/>
            <a:ext cx="4213185" cy="2743200"/>
          </a:xfrm>
          <a:prstGeom prst="rect">
            <a:avLst/>
          </a:prstGeom>
          <a:noFill/>
          <a:ln/>
        </p:spPr>
        <p:txBody>
          <a:bodyPr wrap="square" lIns="1270" tIns="1270" rIns="1270" bIns="1270" rtlCol="0" anchor="t"/>
          <a:lstStyle/>
          <a:p>
            <a:pPr marL="0" indent="0">
              <a:buNone/>
            </a:pPr>
            <a:r>
              <a:rPr lang="en-US" sz="1200" dirty="0">
                <a:solidFill>
                  <a:srgbClr val="030A18"/>
                </a:solidFill>
              </a:rPr>
              <a:t>The Loickenzin/Thalberg and Klatzow deposits provide an opportunity to secure a European source of premium bentonite</a:t>
            </a:r>
            <a:r>
              <a:rPr lang="en-US" sz="1200" dirty="0" smtClean="0">
                <a:solidFill>
                  <a:srgbClr val="030A18"/>
                </a:solidFill>
              </a:rPr>
              <a:t>. Low </a:t>
            </a:r>
            <a:r>
              <a:rPr lang="en-US" sz="1200" dirty="0">
                <a:solidFill>
                  <a:srgbClr val="030A18"/>
                </a:solidFill>
              </a:rPr>
              <a:t>unit costs combined with high market prices yield significant value creation</a:t>
            </a:r>
            <a:r>
              <a:rPr lang="en-US" sz="1200" dirty="0" smtClean="0">
                <a:solidFill>
                  <a:srgbClr val="030A18"/>
                </a:solidFill>
              </a:rPr>
              <a:t>. The </a:t>
            </a:r>
            <a:r>
              <a:rPr lang="en-US" sz="1200" dirty="0">
                <a:solidFill>
                  <a:srgbClr val="030A18"/>
                </a:solidFill>
              </a:rPr>
              <a:t>conservative 36 Mt estimate leaves upside potential – further exploration can increase value</a:t>
            </a:r>
            <a:r>
              <a:rPr lang="en-US" sz="1200" dirty="0" smtClean="0">
                <a:solidFill>
                  <a:srgbClr val="030A18"/>
                </a:solidFill>
              </a:rPr>
              <a:t>.</a:t>
            </a:r>
            <a:br>
              <a:rPr lang="en-US" sz="1200" dirty="0" smtClean="0">
                <a:solidFill>
                  <a:srgbClr val="030A18"/>
                </a:solidFill>
              </a:rPr>
            </a:br>
            <a:r>
              <a:rPr lang="en-US" sz="1200" b="1" dirty="0" smtClean="0">
                <a:solidFill>
                  <a:srgbClr val="030A18"/>
                </a:solidFill>
              </a:rPr>
              <a:t>Invest </a:t>
            </a:r>
            <a:r>
              <a:rPr lang="en-US" sz="1200" b="1" dirty="0">
                <a:solidFill>
                  <a:srgbClr val="030A18"/>
                </a:solidFill>
              </a:rPr>
              <a:t>in a sustainable supply chain for construction and environmental projects.</a:t>
            </a:r>
            <a:endParaRPr lang="en-US" sz="1200" dirty="0"/>
          </a:p>
        </p:txBody>
      </p:sp>
      <p:sp>
        <p:nvSpPr>
          <p:cNvPr id="5" name="Text 3"/>
          <p:cNvSpPr txBox="1"/>
          <p:nvPr/>
        </p:nvSpPr>
        <p:spPr>
          <a:xfrm>
            <a:off x="457200" y="4777740"/>
            <a:ext cx="8229600" cy="228600"/>
          </a:xfrm>
          <a:prstGeom prst="rect">
            <a:avLst/>
          </a:prstGeom>
          <a:noFill/>
          <a:ln/>
        </p:spPr>
        <p:txBody>
          <a:bodyPr wrap="square" lIns="0" tIns="0" rIns="0" bIns="0" rtlCol="0" anchor="ctr"/>
          <a:lstStyle/>
          <a:p>
            <a:pPr marL="0" indent="0">
              <a:buNone/>
            </a:pPr>
            <a:r>
              <a:rPr lang="en-US" sz="600" u="sng" dirty="0">
                <a:solidFill>
                  <a:srgbClr val="666666"/>
                </a:solidFill>
                <a:hlinkClick r:id="rId3"/>
              </a:rPr>
              <a:t>[1]</a:t>
            </a:r>
            <a:r>
              <a:rPr lang="en-US" sz="600" dirty="0">
                <a:solidFill>
                  <a:srgbClr val="000000"/>
                </a:solidFill>
              </a:rPr>
              <a:t>  </a:t>
            </a:r>
            <a:r>
              <a:rPr lang="en-US" sz="600" u="sng" dirty="0">
                <a:solidFill>
                  <a:srgbClr val="666666"/>
                </a:solidFill>
                <a:hlinkClick r:id="rId4"/>
              </a:rPr>
              <a:t>[2]</a:t>
            </a:r>
            <a:r>
              <a:rPr lang="en-US" sz="600" dirty="0">
                <a:solidFill>
                  <a:srgbClr val="000000"/>
                </a:solidFill>
              </a:rPr>
              <a:t>  </a:t>
            </a:r>
            <a:r>
              <a:rPr lang="en-US" sz="600" u="sng" dirty="0">
                <a:solidFill>
                  <a:srgbClr val="666666"/>
                </a:solidFill>
                <a:hlinkClick r:id="rId5"/>
              </a:rPr>
              <a:t>[9]</a:t>
            </a:r>
            <a:r>
              <a:rPr lang="en-US" sz="600" dirty="0">
                <a:solidFill>
                  <a:srgbClr val="000000"/>
                </a:solidFill>
              </a:rPr>
              <a:t>  </a:t>
            </a:r>
            <a:r>
              <a:rPr lang="en-US" sz="600" u="sng" dirty="0">
                <a:solidFill>
                  <a:srgbClr val="666666"/>
                </a:solidFill>
                <a:hlinkClick r:id="rId6"/>
              </a:rPr>
              <a:t>[14]</a:t>
            </a:r>
            <a:endParaRPr lang="en-US" sz="600" dirty="0"/>
          </a:p>
        </p:txBody>
      </p:sp>
      <p:pic>
        <p:nvPicPr>
          <p:cNvPr id="6" name="Bild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7182" y="4391645"/>
            <a:ext cx="582023" cy="5526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Words>
  <Application>Microsoft Macintosh PowerPoint</Application>
  <PresentationFormat>Bildschirmpräsentation (16:9)</PresentationFormat>
  <Paragraphs>89</Paragraphs>
  <Slides>9</Slides>
  <Notes>9</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Calibri</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PptxGenJS</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Ivan Semjonov</cp:lastModifiedBy>
  <cp:revision>11</cp:revision>
  <dcterms:created xsi:type="dcterms:W3CDTF">2026-03-24T12:57:53Z</dcterms:created>
  <dcterms:modified xsi:type="dcterms:W3CDTF">2026-03-24T14:55:50Z</dcterms:modified>
</cp:coreProperties>
</file>